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356" r:id="rId3"/>
    <p:sldId id="507" r:id="rId4"/>
    <p:sldId id="550" r:id="rId5"/>
    <p:sldId id="545" r:id="rId6"/>
    <p:sldId id="554" r:id="rId7"/>
    <p:sldId id="555" r:id="rId8"/>
    <p:sldId id="513" r:id="rId9"/>
    <p:sldId id="553" r:id="rId10"/>
    <p:sldId id="556" r:id="rId11"/>
    <p:sldId id="557" r:id="rId12"/>
    <p:sldId id="526" r:id="rId13"/>
  </p:sldIdLst>
  <p:sldSz cx="9144000" cy="6858000" type="screen4x3"/>
  <p:notesSz cx="6669088" cy="97536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4DA2"/>
    <a:srgbClr val="4559BF"/>
    <a:srgbClr val="007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968AB9-35E8-46DB-91C5-05E40283F75F}" v="489" dt="2025-06-10T12:24:36.4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235" autoAdjust="0"/>
    <p:restoredTop sz="94660"/>
  </p:normalViewPr>
  <p:slideViewPr>
    <p:cSldViewPr>
      <p:cViewPr varScale="1">
        <p:scale>
          <a:sx n="127" d="100"/>
          <a:sy n="127" d="100"/>
        </p:scale>
        <p:origin x="762" y="108"/>
      </p:cViewPr>
      <p:guideLst>
        <p:guide orient="horz" pos="981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7816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DAF6DF-0CBE-48E6-8262-7D1FEE797A77}" type="datetimeFigureOut">
              <a:rPr lang="nb-NO" smtClean="0"/>
              <a:pPr/>
              <a:t>10.06.2025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384376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16216" y="6356350"/>
            <a:ext cx="1619200" cy="365125"/>
          </a:xfrm>
          <a:prstGeom prst="rect">
            <a:avLst/>
          </a:prstGeom>
        </p:spPr>
        <p:txBody>
          <a:bodyPr/>
          <a:lstStyle/>
          <a:p>
            <a:fld id="{73FBC81F-4270-44F2-B442-F286DD4D3F0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76673"/>
            <a:ext cx="5486400" cy="42509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27816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DAF6DF-0CBE-48E6-8262-7D1FEE797A77}" type="datetimeFigureOut">
              <a:rPr lang="nb-NO" smtClean="0"/>
              <a:pPr/>
              <a:t>10.06.2025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384376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16216" y="6356350"/>
            <a:ext cx="1619200" cy="365125"/>
          </a:xfrm>
          <a:prstGeom prst="rect">
            <a:avLst/>
          </a:prstGeom>
        </p:spPr>
        <p:txBody>
          <a:bodyPr/>
          <a:lstStyle/>
          <a:p>
            <a:fld id="{73FBC81F-4270-44F2-B442-F286DD4D3F0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7816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DAF6DF-0CBE-48E6-8262-7D1FEE797A77}" type="datetimeFigureOut">
              <a:rPr lang="nb-NO" smtClean="0"/>
              <a:pPr/>
              <a:t>10.06.2025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384376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16216" y="6356350"/>
            <a:ext cx="1619200" cy="365125"/>
          </a:xfrm>
          <a:prstGeom prst="rect">
            <a:avLst/>
          </a:prstGeom>
        </p:spPr>
        <p:txBody>
          <a:bodyPr/>
          <a:lstStyle/>
          <a:p>
            <a:fld id="{73FBC81F-4270-44F2-B442-F286DD4D3F0B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7824A354-4224-4DFA-B521-63B90C38A7B5}"/>
              </a:ext>
            </a:extLst>
          </p:cNvPr>
          <p:cNvCxnSpPr/>
          <p:nvPr userDrawn="1"/>
        </p:nvCxnSpPr>
        <p:spPr>
          <a:xfrm flipH="1">
            <a:off x="107504" y="1052736"/>
            <a:ext cx="8928992" cy="0"/>
          </a:xfrm>
          <a:prstGeom prst="line">
            <a:avLst/>
          </a:prstGeom>
          <a:ln w="25400">
            <a:solidFill>
              <a:srgbClr val="0077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1124744"/>
            <a:ext cx="2057400" cy="5001419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124744"/>
            <a:ext cx="6019800" cy="5001419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7816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DAF6DF-0CBE-48E6-8262-7D1FEE797A77}" type="datetimeFigureOut">
              <a:rPr lang="nb-NO" smtClean="0"/>
              <a:pPr/>
              <a:t>10.06.2025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384376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16216" y="6356350"/>
            <a:ext cx="1619200" cy="365125"/>
          </a:xfrm>
          <a:prstGeom prst="rect">
            <a:avLst/>
          </a:prstGeom>
        </p:spPr>
        <p:txBody>
          <a:bodyPr/>
          <a:lstStyle/>
          <a:p>
            <a:fld id="{73FBC81F-4270-44F2-B442-F286DD4D3F0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15262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1520" y="1340768"/>
            <a:ext cx="7704856" cy="4799559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B7D8535B-1AD8-4E8E-A136-886A7F64CAE2}"/>
              </a:ext>
            </a:extLst>
          </p:cNvPr>
          <p:cNvCxnSpPr/>
          <p:nvPr userDrawn="1"/>
        </p:nvCxnSpPr>
        <p:spPr>
          <a:xfrm flipH="1">
            <a:off x="107504" y="1052736"/>
            <a:ext cx="8928992" cy="0"/>
          </a:xfrm>
          <a:prstGeom prst="line">
            <a:avLst/>
          </a:prstGeom>
          <a:ln w="25400">
            <a:solidFill>
              <a:srgbClr val="0077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BC975A7-19B1-4C0B-9341-58876E1A2C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16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DAF6DF-0CBE-48E6-8262-7D1FEE797A77}" type="datetimeFigureOut">
              <a:rPr lang="nb-NO" smtClean="0"/>
              <a:pPr/>
              <a:t>10.06.2025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840B59A-EE85-43B3-94B6-2005C4D36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384376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355EE09-83E1-42AB-A857-DD7299013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16216" y="6356350"/>
            <a:ext cx="1619200" cy="365125"/>
          </a:xfrm>
          <a:prstGeom prst="rect">
            <a:avLst/>
          </a:prstGeom>
        </p:spPr>
        <p:txBody>
          <a:bodyPr/>
          <a:lstStyle/>
          <a:p>
            <a:fld id="{73FBC81F-4270-44F2-B442-F286DD4D3F0B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835DABCA-DB1A-4C35-B374-0140ED4D9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FD0042-018E-49EE-986E-4B18B4749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4391673-B652-4C6E-BED7-A8275ED73A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16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DAF6DF-0CBE-48E6-8262-7D1FEE797A77}" type="datetimeFigureOut">
              <a:rPr lang="nb-NO" smtClean="0"/>
              <a:pPr/>
              <a:t>10.06.2025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E580D6E-92D1-45EA-945A-4247FF312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384376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705AEDE-A1EF-412B-AA5E-F4AB1F771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16216" y="6356350"/>
            <a:ext cx="1619200" cy="365125"/>
          </a:xfrm>
          <a:prstGeom prst="rect">
            <a:avLst/>
          </a:prstGeom>
        </p:spPr>
        <p:txBody>
          <a:bodyPr/>
          <a:lstStyle/>
          <a:p>
            <a:fld id="{73FBC81F-4270-44F2-B442-F286DD4D3F0B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28295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7816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DAF6DF-0CBE-48E6-8262-7D1FEE797A77}" type="datetimeFigureOut">
              <a:rPr lang="nb-NO" smtClean="0"/>
              <a:pPr/>
              <a:t>10.06.2025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384376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16216" y="6356350"/>
            <a:ext cx="1619200" cy="365125"/>
          </a:xfrm>
          <a:prstGeom prst="rect">
            <a:avLst/>
          </a:prstGeom>
        </p:spPr>
        <p:txBody>
          <a:bodyPr/>
          <a:lstStyle/>
          <a:p>
            <a:fld id="{73FBC81F-4270-44F2-B442-F286DD4D3F0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7853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853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27816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DAF6DF-0CBE-48E6-8262-7D1FEE797A77}" type="datetimeFigureOut">
              <a:rPr lang="nb-NO" smtClean="0"/>
              <a:pPr/>
              <a:t>10.06.2025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384376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16216" y="6356350"/>
            <a:ext cx="1619200" cy="365125"/>
          </a:xfrm>
          <a:prstGeom prst="rect">
            <a:avLst/>
          </a:prstGeom>
        </p:spPr>
        <p:txBody>
          <a:bodyPr/>
          <a:lstStyle/>
          <a:p>
            <a:fld id="{73FBC81F-4270-44F2-B442-F286DD4D3F0B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2835F170-5787-4757-8E68-EF238D99958C}"/>
              </a:ext>
            </a:extLst>
          </p:cNvPr>
          <p:cNvCxnSpPr/>
          <p:nvPr userDrawn="1"/>
        </p:nvCxnSpPr>
        <p:spPr>
          <a:xfrm flipH="1">
            <a:off x="107504" y="1052736"/>
            <a:ext cx="8928992" cy="0"/>
          </a:xfrm>
          <a:prstGeom prst="line">
            <a:avLst/>
          </a:prstGeom>
          <a:ln w="25400">
            <a:solidFill>
              <a:srgbClr val="0077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8341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8341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27816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DAF6DF-0CBE-48E6-8262-7D1FEE797A77}" type="datetimeFigureOut">
              <a:rPr lang="nb-NO" smtClean="0"/>
              <a:pPr/>
              <a:t>10.06.2025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384376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516216" y="6356350"/>
            <a:ext cx="1619200" cy="365125"/>
          </a:xfrm>
          <a:prstGeom prst="rect">
            <a:avLst/>
          </a:prstGeom>
        </p:spPr>
        <p:txBody>
          <a:bodyPr/>
          <a:lstStyle/>
          <a:p>
            <a:fld id="{73FBC81F-4270-44F2-B442-F286DD4D3F0B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F3AE9A24-988B-4466-817A-D7433101B713}"/>
              </a:ext>
            </a:extLst>
          </p:cNvPr>
          <p:cNvCxnSpPr/>
          <p:nvPr userDrawn="1"/>
        </p:nvCxnSpPr>
        <p:spPr>
          <a:xfrm flipH="1">
            <a:off x="107504" y="1052736"/>
            <a:ext cx="8928992" cy="0"/>
          </a:xfrm>
          <a:prstGeom prst="line">
            <a:avLst/>
          </a:prstGeom>
          <a:ln w="25400">
            <a:solidFill>
              <a:srgbClr val="0077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27816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DAF6DF-0CBE-48E6-8262-7D1FEE797A77}" type="datetimeFigureOut">
              <a:rPr lang="nb-NO" smtClean="0"/>
              <a:pPr/>
              <a:t>10.06.2025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384376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516216" y="6356350"/>
            <a:ext cx="1619200" cy="365125"/>
          </a:xfrm>
          <a:prstGeom prst="rect">
            <a:avLst/>
          </a:prstGeom>
        </p:spPr>
        <p:txBody>
          <a:bodyPr/>
          <a:lstStyle/>
          <a:p>
            <a:fld id="{73FBC81F-4270-44F2-B442-F286DD4D3F0B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0BC4C95E-8314-4BFE-A4B3-43C74DB1BC75}"/>
              </a:ext>
            </a:extLst>
          </p:cNvPr>
          <p:cNvCxnSpPr/>
          <p:nvPr userDrawn="1"/>
        </p:nvCxnSpPr>
        <p:spPr>
          <a:xfrm flipH="1">
            <a:off x="107504" y="1052736"/>
            <a:ext cx="8928992" cy="0"/>
          </a:xfrm>
          <a:prstGeom prst="line">
            <a:avLst/>
          </a:prstGeom>
          <a:ln w="25400">
            <a:solidFill>
              <a:srgbClr val="0077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27816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DAF6DF-0CBE-48E6-8262-7D1FEE797A77}" type="datetimeFigureOut">
              <a:rPr lang="nb-NO" smtClean="0"/>
              <a:pPr/>
              <a:t>10.06.2025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384376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516216" y="6356350"/>
            <a:ext cx="1619200" cy="365125"/>
          </a:xfrm>
          <a:prstGeom prst="rect">
            <a:avLst/>
          </a:prstGeom>
        </p:spPr>
        <p:txBody>
          <a:bodyPr/>
          <a:lstStyle/>
          <a:p>
            <a:fld id="{73FBC81F-4270-44F2-B442-F286DD4D3F0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79686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50014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124744"/>
            <a:ext cx="3008313" cy="50014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27816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DAF6DF-0CBE-48E6-8262-7D1FEE797A77}" type="datetimeFigureOut">
              <a:rPr lang="nb-NO" smtClean="0"/>
              <a:pPr/>
              <a:t>10.06.2025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384376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16216" y="6356350"/>
            <a:ext cx="1619200" cy="365125"/>
          </a:xfrm>
          <a:prstGeom prst="rect">
            <a:avLst/>
          </a:prstGeom>
        </p:spPr>
        <p:txBody>
          <a:bodyPr/>
          <a:lstStyle/>
          <a:p>
            <a:fld id="{73FBC81F-4270-44F2-B442-F286DD4D3F0B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BDC7DE31-FADA-4B49-93B8-7DF9B9053B46}"/>
              </a:ext>
            </a:extLst>
          </p:cNvPr>
          <p:cNvCxnSpPr/>
          <p:nvPr userDrawn="1"/>
        </p:nvCxnSpPr>
        <p:spPr>
          <a:xfrm flipH="1">
            <a:off x="107504" y="1052736"/>
            <a:ext cx="8928992" cy="0"/>
          </a:xfrm>
          <a:prstGeom prst="line">
            <a:avLst/>
          </a:prstGeom>
          <a:ln w="25400">
            <a:solidFill>
              <a:srgbClr val="0077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bue.png"/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710" y="3683616"/>
            <a:ext cx="2658902" cy="3219470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251520" y="289387"/>
            <a:ext cx="8640960" cy="979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51520" y="1340768"/>
            <a:ext cx="864096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2ACB3F9-754C-443F-BC03-BBBD0E242E3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875180" y="5927719"/>
            <a:ext cx="1085714" cy="8285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rgbClr val="0077B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7BE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152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AF6DF-0CBE-48E6-8262-7D1FEE797A77}" type="datetimeFigureOut">
              <a:rPr lang="nb-NO" smtClean="0"/>
              <a:pPr/>
              <a:t>10.06.2025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BC81F-4270-44F2-B442-F286DD4D3F0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 descr="b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10" y="3683616"/>
            <a:ext cx="2658902" cy="3219470"/>
          </a:xfrm>
          <a:prstGeom prst="rect">
            <a:avLst/>
          </a:prstGeom>
        </p:spPr>
      </p:pic>
      <p:pic>
        <p:nvPicPr>
          <p:cNvPr id="26" name="Bilde 25" descr="Midtnett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43450" y="43656"/>
            <a:ext cx="1307638" cy="9807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3CE47C96-91D3-6625-F123-80C99817D598}"/>
              </a:ext>
            </a:extLst>
          </p:cNvPr>
          <p:cNvSpPr/>
          <p:nvPr/>
        </p:nvSpPr>
        <p:spPr>
          <a:xfrm>
            <a:off x="2188975" y="2747665"/>
            <a:ext cx="52633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b-NO" sz="5400" b="1" dirty="0">
                <a:ln w="22225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prstDash val="solid"/>
                </a:ln>
                <a:solidFill>
                  <a:srgbClr val="0C4DA2"/>
                </a:solidFill>
                <a:latin typeface="+mj-lt"/>
              </a:rPr>
              <a:t>Velkommen!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95EA7A4-EEAA-24B0-CC20-EC7DF1623B9D}"/>
              </a:ext>
            </a:extLst>
          </p:cNvPr>
          <p:cNvSpPr/>
          <p:nvPr/>
        </p:nvSpPr>
        <p:spPr>
          <a:xfrm>
            <a:off x="2341375" y="2900065"/>
            <a:ext cx="5263345" cy="26161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nb-NO" sz="5400" b="1" dirty="0">
              <a:ln w="22225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Georgia Pro" panose="02040502050405020303" pitchFamily="18" charset="0"/>
            </a:endParaRPr>
          </a:p>
          <a:p>
            <a:pPr algn="ctr"/>
            <a:endParaRPr lang="nb-NO" sz="5400" b="1" dirty="0">
              <a:ln w="22225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Georgia Pro" panose="02040502050405020303" pitchFamily="18" charset="0"/>
            </a:endParaRPr>
          </a:p>
          <a:p>
            <a:pPr algn="ctr"/>
            <a:r>
              <a:rPr lang="nb-NO" sz="2800" b="1" dirty="0">
                <a:ln w="22225">
                  <a:noFill/>
                  <a:prstDash val="solid"/>
                </a:ln>
                <a:solidFill>
                  <a:srgbClr val="0C4D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Møte med entreprenører </a:t>
            </a:r>
          </a:p>
          <a:p>
            <a:pPr algn="ctr"/>
            <a:r>
              <a:rPr lang="nb-NO" sz="2800" b="1" dirty="0">
                <a:ln w="22225">
                  <a:noFill/>
                  <a:prstDash val="solid"/>
                </a:ln>
                <a:solidFill>
                  <a:srgbClr val="0C4D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11.juni 2025</a:t>
            </a:r>
          </a:p>
        </p:txBody>
      </p:sp>
    </p:spTree>
    <p:extLst>
      <p:ext uri="{BB962C8B-B14F-4D97-AF65-F5344CB8AC3E}">
        <p14:creationId xmlns:p14="http://schemas.microsoft.com/office/powerpoint/2010/main" val="3045220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F1C1A-8038-7E5D-479F-00EDB0D02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36D8CB-B266-85D0-3314-54AE2EE23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15262" cy="1143000"/>
          </a:xfrm>
        </p:spPr>
        <p:txBody>
          <a:bodyPr anchor="ctr">
            <a:normAutofit/>
          </a:bodyPr>
          <a:lstStyle/>
          <a:p>
            <a:r>
              <a:rPr lang="nb-NO" dirty="0"/>
              <a:t>Kabel i rør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37B419AA-369D-E687-D595-837F8ADA4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9429" y="1600200"/>
            <a:ext cx="5627370" cy="497207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b-NO" sz="1800" u="sng" dirty="0">
                <a:solidFill>
                  <a:schemeClr val="tx1"/>
                </a:solidFill>
              </a:rPr>
              <a:t>Hovedregel: Kabel legges i rør</a:t>
            </a:r>
          </a:p>
          <a:p>
            <a:pPr marL="0" indent="0">
              <a:lnSpc>
                <a:spcPct val="90000"/>
              </a:lnSpc>
              <a:buNone/>
            </a:pPr>
            <a:endParaRPr lang="nb-NO" sz="18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b-NO" sz="1800" dirty="0">
                <a:solidFill>
                  <a:schemeClr val="tx1"/>
                </a:solidFill>
              </a:rPr>
              <a:t>Men:</a:t>
            </a:r>
          </a:p>
          <a:p>
            <a:pPr>
              <a:lnSpc>
                <a:spcPct val="90000"/>
              </a:lnSpc>
            </a:pPr>
            <a:r>
              <a:rPr lang="nb-NO" sz="1800" dirty="0">
                <a:solidFill>
                  <a:schemeClr val="tx1"/>
                </a:solidFill>
              </a:rPr>
              <a:t>Det kan gjøres enkelte unntak – Midtnett tar i så fall den avgjørelsen, ikke entreprenør</a:t>
            </a:r>
          </a:p>
          <a:p>
            <a:pPr>
              <a:lnSpc>
                <a:spcPct val="90000"/>
              </a:lnSpc>
            </a:pPr>
            <a:r>
              <a:rPr lang="nb-NO" sz="1800" dirty="0">
                <a:solidFill>
                  <a:schemeClr val="tx1"/>
                </a:solidFill>
              </a:rPr>
              <a:t>Kabel skal legges av ansatte i Midtnett</a:t>
            </a:r>
          </a:p>
          <a:p>
            <a:pPr>
              <a:lnSpc>
                <a:spcPct val="90000"/>
              </a:lnSpc>
            </a:pPr>
            <a:r>
              <a:rPr lang="nb-NO" sz="1800" dirty="0" err="1">
                <a:solidFill>
                  <a:schemeClr val="tx1"/>
                </a:solidFill>
              </a:rPr>
              <a:t>Kappetestes</a:t>
            </a:r>
            <a:r>
              <a:rPr lang="nb-NO" sz="1800" dirty="0">
                <a:solidFill>
                  <a:schemeClr val="tx1"/>
                </a:solidFill>
              </a:rPr>
              <a:t> før og etter legging</a:t>
            </a:r>
          </a:p>
          <a:p>
            <a:pPr>
              <a:lnSpc>
                <a:spcPct val="90000"/>
              </a:lnSpc>
            </a:pPr>
            <a:endParaRPr lang="nb-NO" sz="1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nb-NO" sz="1800" dirty="0">
                <a:solidFill>
                  <a:schemeClr val="tx1"/>
                </a:solidFill>
              </a:rPr>
              <a:t>Ved vei og i veikryssinger – alltid rør</a:t>
            </a:r>
          </a:p>
          <a:p>
            <a:pPr>
              <a:lnSpc>
                <a:spcPct val="90000"/>
              </a:lnSpc>
            </a:pPr>
            <a:r>
              <a:rPr lang="nb-NO" sz="1800" dirty="0">
                <a:solidFill>
                  <a:schemeClr val="tx1"/>
                </a:solidFill>
              </a:rPr>
              <a:t>Krav til </a:t>
            </a:r>
            <a:r>
              <a:rPr lang="nb-NO" sz="1800" dirty="0" err="1">
                <a:solidFill>
                  <a:schemeClr val="tx1"/>
                </a:solidFill>
              </a:rPr>
              <a:t>omfyllingsmasser</a:t>
            </a:r>
            <a:r>
              <a:rPr lang="nb-NO" sz="1800" dirty="0">
                <a:solidFill>
                  <a:schemeClr val="tx1"/>
                </a:solidFill>
              </a:rPr>
              <a:t>: 4-16, alternativt 8-12 mm</a:t>
            </a:r>
          </a:p>
          <a:p>
            <a:pPr>
              <a:lnSpc>
                <a:spcPct val="90000"/>
              </a:lnSpc>
            </a:pPr>
            <a:r>
              <a:rPr lang="nb-NO" sz="1800" dirty="0">
                <a:solidFill>
                  <a:schemeClr val="tx1"/>
                </a:solidFill>
              </a:rPr>
              <a:t>Lufttemperatur skal være over… C</a:t>
            </a:r>
          </a:p>
          <a:p>
            <a:pPr>
              <a:lnSpc>
                <a:spcPct val="90000"/>
              </a:lnSpc>
            </a:pPr>
            <a:r>
              <a:rPr lang="nb-NO" sz="1800" dirty="0">
                <a:solidFill>
                  <a:schemeClr val="tx1"/>
                </a:solidFill>
              </a:rPr>
              <a:t>Radius skal være minimum       grader</a:t>
            </a:r>
          </a:p>
          <a:p>
            <a:pPr>
              <a:lnSpc>
                <a:spcPct val="90000"/>
              </a:lnSpc>
            </a:pPr>
            <a:endParaRPr lang="nb-NO" sz="1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nb-NO" sz="1800" dirty="0">
                <a:solidFill>
                  <a:schemeClr val="tx1"/>
                </a:solidFill>
              </a:rPr>
              <a:t>Grøftesnitt i forhold til Midtnett sin standard</a:t>
            </a:r>
          </a:p>
          <a:p>
            <a:pPr>
              <a:lnSpc>
                <a:spcPct val="90000"/>
              </a:lnSpc>
            </a:pPr>
            <a:r>
              <a:rPr lang="nb-NO" sz="1800" dirty="0">
                <a:solidFill>
                  <a:schemeClr val="tx1"/>
                </a:solidFill>
              </a:rPr>
              <a:t>Krav til dokumentasjon i henhold til ledningsforskriften</a:t>
            </a:r>
          </a:p>
          <a:p>
            <a:pPr>
              <a:lnSpc>
                <a:spcPct val="90000"/>
              </a:lnSpc>
            </a:pPr>
            <a:r>
              <a:rPr lang="nb-NO" sz="1800" dirty="0">
                <a:solidFill>
                  <a:schemeClr val="tx1"/>
                </a:solidFill>
              </a:rPr>
              <a:t>Grøft må graves opp igjen hvis det er for dårlig dokumentasjon</a:t>
            </a:r>
          </a:p>
          <a:p>
            <a:pPr marL="0" indent="0">
              <a:lnSpc>
                <a:spcPct val="90000"/>
              </a:lnSpc>
              <a:buNone/>
            </a:pPr>
            <a:endParaRPr lang="nb-NO" sz="1800" u="sng" dirty="0"/>
          </a:p>
          <a:p>
            <a:pPr marL="0" indent="0">
              <a:lnSpc>
                <a:spcPct val="90000"/>
              </a:lnSpc>
              <a:buNone/>
            </a:pPr>
            <a:endParaRPr lang="nb-NO" sz="1800" u="sng" dirty="0"/>
          </a:p>
          <a:p>
            <a:pPr>
              <a:lnSpc>
                <a:spcPct val="90000"/>
              </a:lnSpc>
            </a:pPr>
            <a:endParaRPr lang="nb-NO" sz="1500" dirty="0"/>
          </a:p>
          <a:p>
            <a:pPr>
              <a:lnSpc>
                <a:spcPct val="90000"/>
              </a:lnSpc>
            </a:pPr>
            <a:endParaRPr lang="nb-NO" sz="15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A6481D8-7B5C-B8C3-0AD9-F6B9BE291A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5325" b="-1"/>
          <a:stretch>
            <a:fillRect/>
          </a:stretch>
        </p:blipFill>
        <p:spPr>
          <a:xfrm>
            <a:off x="457200" y="1600200"/>
            <a:ext cx="2411729" cy="4972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046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F8B5EA7-7ABF-B07B-8FF2-2090A59388BC}"/>
              </a:ext>
            </a:extLst>
          </p:cNvPr>
          <p:cNvSpPr txBox="1">
            <a:spLocks/>
          </p:cNvSpPr>
          <p:nvPr/>
        </p:nvSpPr>
        <p:spPr>
          <a:xfrm>
            <a:off x="4499992" y="2064025"/>
            <a:ext cx="396044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nb-NO" sz="16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3BEE308-1475-8468-FF5F-7D3ABD753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9845" y="-27384"/>
            <a:ext cx="10322916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83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922FEB-D620-499F-B4BF-1504186C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b-NO" sz="4000" dirty="0"/>
              <a:t>Agenda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B1FA4CF1-16E9-007C-F972-0CFA14BEDD4E}"/>
              </a:ext>
            </a:extLst>
          </p:cNvPr>
          <p:cNvSpPr txBox="1"/>
          <p:nvPr/>
        </p:nvSpPr>
        <p:spPr>
          <a:xfrm>
            <a:off x="827584" y="1412776"/>
            <a:ext cx="72008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Velkommen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Kort info om Kraftia og Midtnett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Litt om rammeavtaler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Grøftesnitt og standarder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Kabelpåvisning og arbeid nær ved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Spesialiteter – veier, jernbane osv.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Opprydding etter prosjekt, vask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Kabler i rør – eller ikke?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Henting av rør fra lager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Dokumentasjon og samsvarserklæring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Andre saker dere ønsker å ta </a:t>
            </a:r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opp?</a:t>
            </a:r>
          </a:p>
        </p:txBody>
      </p:sp>
    </p:spTree>
    <p:extLst>
      <p:ext uri="{BB962C8B-B14F-4D97-AF65-F5344CB8AC3E}">
        <p14:creationId xmlns:p14="http://schemas.microsoft.com/office/powerpoint/2010/main" val="1265215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922FEB-D620-499F-B4BF-1504186C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b-NO" sz="4000" dirty="0"/>
              <a:t>Selskapsstruktur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3691F6D-095D-7E29-E54F-02A3994BE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735" y="1156538"/>
            <a:ext cx="6044530" cy="5701462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D71A68DC-4E3C-9D29-A3C0-0A66B2F27360}"/>
              </a:ext>
            </a:extLst>
          </p:cNvPr>
          <p:cNvSpPr/>
          <p:nvPr/>
        </p:nvSpPr>
        <p:spPr>
          <a:xfrm>
            <a:off x="3131840" y="2204864"/>
            <a:ext cx="4320480" cy="23762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498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922FEB-D620-499F-B4BF-1504186C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b-NO" sz="4000" dirty="0"/>
              <a:t>Noen nøkkeltall for Midtnett AS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6F25A9B-AE6E-491C-925A-B71BF79EC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Antall </a:t>
            </a:r>
            <a:r>
              <a:rPr lang="en-US" sz="2400" dirty="0" err="1"/>
              <a:t>ansatte</a:t>
            </a:r>
            <a:r>
              <a:rPr lang="en-US" sz="2400" dirty="0"/>
              <a:t>:  			44</a:t>
            </a:r>
          </a:p>
          <a:p>
            <a:r>
              <a:rPr lang="en-US" sz="2400" dirty="0" err="1"/>
              <a:t>Lokasjoner</a:t>
            </a:r>
            <a:r>
              <a:rPr lang="en-US" sz="2400" dirty="0"/>
              <a:t>: 			</a:t>
            </a:r>
            <a:r>
              <a:rPr lang="en-US" sz="2400" dirty="0" err="1"/>
              <a:t>Lampeland</a:t>
            </a:r>
            <a:r>
              <a:rPr lang="en-US" sz="2400" dirty="0"/>
              <a:t>, Eggedal og 					</a:t>
            </a:r>
            <a:r>
              <a:rPr lang="en-US" sz="2400" dirty="0" err="1"/>
              <a:t>Nedmarken</a:t>
            </a:r>
            <a:endParaRPr lang="en-US" sz="2400" dirty="0"/>
          </a:p>
          <a:p>
            <a:r>
              <a:rPr lang="en-US" sz="2400" dirty="0" err="1"/>
              <a:t>Transportert</a:t>
            </a:r>
            <a:r>
              <a:rPr lang="en-US" sz="2400" dirty="0"/>
              <a:t> kraft </a:t>
            </a:r>
            <a:r>
              <a:rPr lang="en-US" sz="2400" dirty="0" err="1"/>
              <a:t>til</a:t>
            </a:r>
            <a:r>
              <a:rPr lang="en-US" sz="2400" dirty="0"/>
              <a:t> </a:t>
            </a:r>
            <a:r>
              <a:rPr lang="en-US" sz="2400" dirty="0" err="1"/>
              <a:t>kunder</a:t>
            </a:r>
            <a:r>
              <a:rPr lang="en-US" sz="2400" dirty="0"/>
              <a:t>: 	Ca 300 GWh</a:t>
            </a:r>
          </a:p>
          <a:p>
            <a:r>
              <a:rPr lang="en-US" sz="2400" dirty="0"/>
              <a:t>Antall </a:t>
            </a:r>
            <a:r>
              <a:rPr lang="en-US" sz="2400" dirty="0" err="1"/>
              <a:t>nettkunder</a:t>
            </a:r>
            <a:r>
              <a:rPr lang="en-US" sz="2400" dirty="0"/>
              <a:t>: 			Ca 19 700</a:t>
            </a:r>
          </a:p>
          <a:p>
            <a:endParaRPr lang="en-US" sz="1800" dirty="0"/>
          </a:p>
          <a:p>
            <a:endParaRPr lang="en-US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481080C-CD15-80B5-34CF-ABEC653DF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3933056"/>
            <a:ext cx="4587956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45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922FEB-D620-499F-B4BF-1504186C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b-NO" sz="4000" dirty="0"/>
              <a:t>Linjenett og trafostasjoner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40360F30-0789-D6C9-0F51-DA5CBEC1076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089338" y="1628800"/>
            <a:ext cx="4597461" cy="456679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66 kV </a:t>
            </a:r>
            <a:r>
              <a:rPr lang="en-US" sz="2400" dirty="0" err="1">
                <a:solidFill>
                  <a:schemeClr val="tx1"/>
                </a:solidFill>
              </a:rPr>
              <a:t>regionalnett</a:t>
            </a:r>
            <a:r>
              <a:rPr lang="en-US" sz="2400" dirty="0">
                <a:solidFill>
                  <a:schemeClr val="tx1"/>
                </a:solidFill>
              </a:rPr>
              <a:t>: 70 km</a:t>
            </a:r>
          </a:p>
          <a:p>
            <a:r>
              <a:rPr lang="en-US" sz="2400" dirty="0">
                <a:solidFill>
                  <a:schemeClr val="tx1"/>
                </a:solidFill>
              </a:rPr>
              <a:t>22 kV </a:t>
            </a:r>
            <a:r>
              <a:rPr lang="en-US" sz="2400" dirty="0" err="1">
                <a:solidFill>
                  <a:schemeClr val="tx1"/>
                </a:solidFill>
              </a:rPr>
              <a:t>høyspentnett</a:t>
            </a:r>
            <a:r>
              <a:rPr lang="en-US" sz="2400" dirty="0">
                <a:solidFill>
                  <a:schemeClr val="tx1"/>
                </a:solidFill>
              </a:rPr>
              <a:t>: 460 km</a:t>
            </a:r>
          </a:p>
          <a:p>
            <a:r>
              <a:rPr lang="en-US" sz="2400" dirty="0" err="1">
                <a:solidFill>
                  <a:schemeClr val="tx1"/>
                </a:solidFill>
              </a:rPr>
              <a:t>Lavspent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nett</a:t>
            </a:r>
            <a:r>
              <a:rPr lang="en-US" sz="2400" dirty="0">
                <a:solidFill>
                  <a:schemeClr val="tx1"/>
                </a:solidFill>
              </a:rPr>
              <a:t>: 875 km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err="1">
                <a:solidFill>
                  <a:schemeClr val="tx1"/>
                </a:solidFill>
              </a:rPr>
              <a:t>Trafostasjoner</a:t>
            </a:r>
            <a:r>
              <a:rPr lang="en-US" sz="2400" dirty="0">
                <a:solidFill>
                  <a:schemeClr val="tx1"/>
                </a:solidFill>
              </a:rPr>
              <a:t>: 5 </a:t>
            </a:r>
            <a:r>
              <a:rPr lang="en-US" sz="2400" dirty="0" err="1">
                <a:solidFill>
                  <a:schemeClr val="tx1"/>
                </a:solidFill>
              </a:rPr>
              <a:t>stk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1800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78A33C1-5BE7-E4C5-2490-33724B9A6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484784"/>
            <a:ext cx="2336027" cy="4784725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7B734823-E254-D6D4-2D6A-BB8B551D9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4070762"/>
            <a:ext cx="3117706" cy="233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24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922FEB-D620-499F-B4BF-1504186C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b-NO" sz="4000" dirty="0"/>
              <a:t>Kabellengde og nettstasjoner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C0E9B357-C9C9-FC57-4A3D-0EBDF8F12B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417638"/>
            <a:ext cx="3027364" cy="4972050"/>
          </a:xfrm>
        </p:spPr>
      </p:pic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40360F30-0789-D6C9-0F51-DA5CBEC1076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427984" y="1761722"/>
            <a:ext cx="4608512" cy="231535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22 kV </a:t>
            </a:r>
            <a:r>
              <a:rPr lang="en-US" sz="2400" dirty="0" err="1">
                <a:solidFill>
                  <a:schemeClr val="tx1"/>
                </a:solidFill>
              </a:rPr>
              <a:t>høyspentkabel</a:t>
            </a:r>
            <a:r>
              <a:rPr lang="en-US" sz="2400" dirty="0">
                <a:solidFill>
                  <a:schemeClr val="tx1"/>
                </a:solidFill>
              </a:rPr>
              <a:t>: 390 km</a:t>
            </a:r>
          </a:p>
          <a:p>
            <a:r>
              <a:rPr lang="en-US" sz="2400" dirty="0" err="1">
                <a:solidFill>
                  <a:schemeClr val="tx1"/>
                </a:solidFill>
              </a:rPr>
              <a:t>Lavspentkabel</a:t>
            </a:r>
            <a:r>
              <a:rPr lang="en-US" sz="2400" dirty="0">
                <a:solidFill>
                  <a:schemeClr val="tx1"/>
                </a:solidFill>
              </a:rPr>
              <a:t>: 1235 km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2400" dirty="0" err="1">
                <a:solidFill>
                  <a:schemeClr val="tx1"/>
                </a:solidFill>
              </a:rPr>
              <a:t>Nettstasjoner</a:t>
            </a:r>
            <a:r>
              <a:rPr lang="en-US" sz="2400" dirty="0">
                <a:solidFill>
                  <a:schemeClr val="tx1"/>
                </a:solidFill>
              </a:rPr>
              <a:t>: 1100 </a:t>
            </a:r>
            <a:r>
              <a:rPr lang="en-US" sz="2400" dirty="0" err="1">
                <a:solidFill>
                  <a:schemeClr val="tx1"/>
                </a:solidFill>
              </a:rPr>
              <a:t>stk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1800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16C5B74E-9E4F-95DC-883F-9E9A933A5E4A}"/>
              </a:ext>
            </a:extLst>
          </p:cNvPr>
          <p:cNvSpPr txBox="1"/>
          <p:nvPr/>
        </p:nvSpPr>
        <p:spPr>
          <a:xfrm>
            <a:off x="1043608" y="184482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Kabellengde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B633133-409E-A311-DD6D-2500F0767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848" y="4077072"/>
            <a:ext cx="3252614" cy="207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77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922FEB-D620-499F-B4BF-1504186C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nb-NO" dirty="0"/>
              <a:t>Rammebetingelser – inntekter i nettselskap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E451D3-7C54-40ED-AEA5-ECFFCAF1B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044" y="1772816"/>
            <a:ext cx="8530444" cy="439248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b-NO" sz="1900" dirty="0">
                <a:solidFill>
                  <a:schemeClr val="tx1"/>
                </a:solidFill>
              </a:rPr>
              <a:t>Våre inntekter er i all hovedsak nettleie fra kundene</a:t>
            </a:r>
          </a:p>
          <a:p>
            <a:pPr marL="0" indent="0">
              <a:lnSpc>
                <a:spcPct val="90000"/>
              </a:lnSpc>
              <a:buNone/>
            </a:pPr>
            <a:endParaRPr lang="nb-NO" sz="19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nb-NO" sz="1900" dirty="0">
                <a:solidFill>
                  <a:schemeClr val="tx1"/>
                </a:solidFill>
              </a:rPr>
              <a:t>NVE (RME) beregner </a:t>
            </a:r>
            <a:r>
              <a:rPr lang="nb-NO" sz="1900" u="sng" dirty="0">
                <a:solidFill>
                  <a:schemeClr val="tx1"/>
                </a:solidFill>
              </a:rPr>
              <a:t>inntektsramme</a:t>
            </a:r>
            <a:r>
              <a:rPr lang="nb-NO" sz="1900" dirty="0">
                <a:solidFill>
                  <a:schemeClr val="tx1"/>
                </a:solidFill>
              </a:rPr>
              <a:t> for alle nettselskaper.</a:t>
            </a:r>
          </a:p>
          <a:p>
            <a:pPr>
              <a:lnSpc>
                <a:spcPct val="90000"/>
              </a:lnSpc>
            </a:pPr>
            <a:r>
              <a:rPr lang="nb-NO" sz="1900" dirty="0">
                <a:solidFill>
                  <a:schemeClr val="tx1"/>
                </a:solidFill>
              </a:rPr>
              <a:t>Inntektsrammene er basert på </a:t>
            </a:r>
          </a:p>
          <a:p>
            <a:pPr lvl="1">
              <a:lnSpc>
                <a:spcPct val="90000"/>
              </a:lnSpc>
            </a:pPr>
            <a:r>
              <a:rPr lang="nb-NO" sz="1900" dirty="0">
                <a:solidFill>
                  <a:schemeClr val="tx1"/>
                </a:solidFill>
              </a:rPr>
              <a:t>antall kunder </a:t>
            </a:r>
          </a:p>
          <a:p>
            <a:pPr lvl="1">
              <a:lnSpc>
                <a:spcPct val="90000"/>
              </a:lnSpc>
            </a:pPr>
            <a:r>
              <a:rPr lang="nb-NO" sz="1900" dirty="0">
                <a:solidFill>
                  <a:schemeClr val="tx1"/>
                </a:solidFill>
              </a:rPr>
              <a:t>nettkomponenter</a:t>
            </a:r>
          </a:p>
          <a:p>
            <a:pPr lvl="1">
              <a:lnSpc>
                <a:spcPct val="90000"/>
              </a:lnSpc>
            </a:pPr>
            <a:r>
              <a:rPr lang="nb-NO" sz="1900" dirty="0">
                <a:solidFill>
                  <a:schemeClr val="tx1"/>
                </a:solidFill>
              </a:rPr>
              <a:t>geografi</a:t>
            </a:r>
          </a:p>
          <a:p>
            <a:pPr>
              <a:lnSpc>
                <a:spcPct val="90000"/>
              </a:lnSpc>
            </a:pPr>
            <a:endParaRPr lang="nb-NO" sz="19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b-NO" sz="1900" dirty="0">
                <a:solidFill>
                  <a:schemeClr val="tx1"/>
                </a:solidFill>
              </a:rPr>
              <a:t>Hvis et nettselskap tar inn mer i nettleie enn inntektsramma: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sz="1900" dirty="0">
                <a:solidFill>
                  <a:schemeClr val="tx1"/>
                </a:solidFill>
              </a:rPr>
              <a:t>Differansen kalles </a:t>
            </a:r>
            <a:r>
              <a:rPr lang="nb-NO" sz="1900" u="sng" dirty="0">
                <a:solidFill>
                  <a:schemeClr val="tx1"/>
                </a:solidFill>
              </a:rPr>
              <a:t>«merinntekt» </a:t>
            </a:r>
            <a:r>
              <a:rPr lang="nb-NO" sz="1900" dirty="0">
                <a:solidFill>
                  <a:schemeClr val="tx1"/>
                </a:solidFill>
              </a:rPr>
              <a:t>og skal betales tilbake til kundene i neste periode.</a:t>
            </a:r>
          </a:p>
          <a:p>
            <a:pPr marL="0" indent="0">
              <a:lnSpc>
                <a:spcPct val="90000"/>
              </a:lnSpc>
              <a:buNone/>
            </a:pPr>
            <a:endParaRPr lang="nb-NO" sz="19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b-NO" sz="1900" dirty="0">
                <a:solidFill>
                  <a:schemeClr val="tx1"/>
                </a:solidFill>
              </a:rPr>
              <a:t>Hvis et nettselskap tar inn mindre i nettleie enn inntektsramma: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sz="1900" dirty="0">
                <a:solidFill>
                  <a:schemeClr val="tx1"/>
                </a:solidFill>
              </a:rPr>
              <a:t>Differansen kalles </a:t>
            </a:r>
            <a:r>
              <a:rPr lang="nb-NO" sz="1900" u="sng" dirty="0">
                <a:solidFill>
                  <a:schemeClr val="tx1"/>
                </a:solidFill>
              </a:rPr>
              <a:t>«mindreinntekt» </a:t>
            </a:r>
            <a:r>
              <a:rPr lang="nb-NO" sz="1900" dirty="0">
                <a:solidFill>
                  <a:schemeClr val="tx1"/>
                </a:solidFill>
              </a:rPr>
              <a:t>og kan kreves tilbake til kundene i neste periode.</a:t>
            </a:r>
          </a:p>
          <a:p>
            <a:pPr marL="0" indent="0">
              <a:lnSpc>
                <a:spcPct val="90000"/>
              </a:lnSpc>
              <a:buNone/>
            </a:pPr>
            <a:endParaRPr lang="nb-NO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nb-NO" sz="2000" dirty="0"/>
          </a:p>
          <a:p>
            <a:pPr>
              <a:lnSpc>
                <a:spcPct val="90000"/>
              </a:lnSpc>
            </a:pPr>
            <a:endParaRPr lang="nb-NO" sz="2000" dirty="0"/>
          </a:p>
          <a:p>
            <a:pPr marL="0" indent="0">
              <a:lnSpc>
                <a:spcPct val="90000"/>
              </a:lnSpc>
              <a:buNone/>
            </a:pPr>
            <a:endParaRPr lang="nb-NO" sz="1300" dirty="0"/>
          </a:p>
        </p:txBody>
      </p:sp>
    </p:spTree>
    <p:extLst>
      <p:ext uri="{BB962C8B-B14F-4D97-AF65-F5344CB8AC3E}">
        <p14:creationId xmlns:p14="http://schemas.microsoft.com/office/powerpoint/2010/main" val="2200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922FEB-D620-499F-B4BF-1504186C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b-NO" sz="4000" dirty="0"/>
              <a:t>Utfordringer framover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5DF9CC0D-DFF5-2559-3FDA-68ECEF5EC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>
                <a:solidFill>
                  <a:schemeClr val="tx1"/>
                </a:solidFill>
              </a:rPr>
              <a:t>Stort behov for vedlikehold og rehabilitering av eldre anlegg</a:t>
            </a:r>
          </a:p>
          <a:p>
            <a:endParaRPr lang="nb-NO" sz="2400" dirty="0">
              <a:solidFill>
                <a:schemeClr val="tx1"/>
              </a:solidFill>
            </a:endParaRPr>
          </a:p>
          <a:p>
            <a:r>
              <a:rPr lang="nb-NO" sz="2400" dirty="0">
                <a:solidFill>
                  <a:schemeClr val="tx1"/>
                </a:solidFill>
              </a:rPr>
              <a:t>Samfunnet har stor etterspørsel etter mer nettkapasitet – inntektsreguleringen og rammene fra RME er ikke tilpasset dette.</a:t>
            </a:r>
          </a:p>
          <a:p>
            <a:endParaRPr lang="nb-NO" sz="2400" dirty="0">
              <a:solidFill>
                <a:schemeClr val="tx1"/>
              </a:solidFill>
            </a:endParaRPr>
          </a:p>
          <a:p>
            <a:r>
              <a:rPr lang="nb-NO" sz="2400" dirty="0">
                <a:solidFill>
                  <a:schemeClr val="tx1"/>
                </a:solidFill>
              </a:rPr>
              <a:t>Kontinuerlig «spagat» – mange flere oppgaver enn det vi har rammer for å kunne utføre. </a:t>
            </a:r>
          </a:p>
          <a:p>
            <a:pPr marL="0" indent="0">
              <a:buNone/>
            </a:pPr>
            <a:r>
              <a:rPr lang="nb-NO" sz="2400" dirty="0">
                <a:solidFill>
                  <a:schemeClr val="tx1"/>
                </a:solidFill>
              </a:rPr>
              <a:t>	Streng prioritering må til!</a:t>
            </a:r>
          </a:p>
          <a:p>
            <a:endParaRPr lang="nb-NO" dirty="0"/>
          </a:p>
        </p:txBody>
      </p:sp>
      <p:sp>
        <p:nvSpPr>
          <p:cNvPr id="3" name="Pil: høyre 2">
            <a:extLst>
              <a:ext uri="{FF2B5EF4-FFF2-40B4-BE49-F238E27FC236}">
                <a16:creationId xmlns:a16="http://schemas.microsoft.com/office/drawing/2014/main" id="{8CC5D28D-02E5-FF62-5127-61EE46CB9DF8}"/>
              </a:ext>
            </a:extLst>
          </p:cNvPr>
          <p:cNvSpPr/>
          <p:nvPr/>
        </p:nvSpPr>
        <p:spPr>
          <a:xfrm>
            <a:off x="899592" y="4997791"/>
            <a:ext cx="504056" cy="259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136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D4F9D-46BE-AD4D-B1CC-CFA674E79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8FEEFC-2175-2D3D-0C8D-52B89FF3F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b-NO" sz="4000" dirty="0"/>
              <a:t>Rammeavtaler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5FCDBD42-7482-6C3B-AD2A-B9951CE5E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>
                <a:solidFill>
                  <a:schemeClr val="tx1"/>
                </a:solidFill>
              </a:rPr>
              <a:t>Vi vil utlyse nye rammeavtaler i 2026</a:t>
            </a:r>
          </a:p>
          <a:p>
            <a:r>
              <a:rPr lang="nb-NO" sz="2400" dirty="0">
                <a:solidFill>
                  <a:schemeClr val="tx1"/>
                </a:solidFill>
              </a:rPr>
              <a:t>Sannsynligvis varighet på 3 år</a:t>
            </a:r>
          </a:p>
          <a:p>
            <a:endParaRPr lang="nb-NO" sz="2400" dirty="0">
              <a:solidFill>
                <a:schemeClr val="tx1"/>
              </a:solidFill>
            </a:endParaRPr>
          </a:p>
          <a:p>
            <a:r>
              <a:rPr lang="nb-NO" sz="2400" dirty="0">
                <a:solidFill>
                  <a:schemeClr val="tx1"/>
                </a:solidFill>
              </a:rPr>
              <a:t>Vi er underlagt forsyningsforskriften</a:t>
            </a:r>
          </a:p>
          <a:p>
            <a:pPr marL="0" indent="0">
              <a:buNone/>
            </a:pPr>
            <a:r>
              <a:rPr lang="nb-NO" sz="2400" dirty="0">
                <a:solidFill>
                  <a:schemeClr val="tx1"/>
                </a:solidFill>
              </a:rPr>
              <a:t>      Innebærer at 30 % vekt må legges på miljømessige faktorer</a:t>
            </a:r>
          </a:p>
          <a:p>
            <a:pPr marL="0" indent="0">
              <a:buNone/>
            </a:pPr>
            <a:r>
              <a:rPr lang="nb-NO" sz="2400" dirty="0">
                <a:solidFill>
                  <a:schemeClr val="tx1"/>
                </a:solidFill>
              </a:rPr>
              <a:t>      ved tildeling av rammeavtale.</a:t>
            </a:r>
          </a:p>
          <a:p>
            <a:r>
              <a:rPr lang="nb-NO" sz="2400" dirty="0">
                <a:solidFill>
                  <a:schemeClr val="tx1"/>
                </a:solidFill>
              </a:rPr>
              <a:t>Krav til dokumentasjon må oppfylles.</a:t>
            </a:r>
          </a:p>
          <a:p>
            <a:pPr marL="0" indent="0">
              <a:buNone/>
            </a:pPr>
            <a:endParaRPr lang="nb-NO" sz="2400" dirty="0">
              <a:solidFill>
                <a:schemeClr val="tx1"/>
              </a:solidFill>
            </a:endParaRPr>
          </a:p>
          <a:p>
            <a:r>
              <a:rPr lang="nb-NO" sz="2400" dirty="0">
                <a:solidFill>
                  <a:schemeClr val="tx1"/>
                </a:solidFill>
              </a:rPr>
              <a:t>Vi ønsker å framstå som «ryddige og ordentlige» når vi har prosjekter – dere er med å bidra til dette.</a:t>
            </a:r>
          </a:p>
          <a:p>
            <a:endParaRPr lang="nb-NO" sz="2400" dirty="0">
              <a:solidFill>
                <a:schemeClr val="tx1"/>
              </a:solidFill>
            </a:endParaRPr>
          </a:p>
          <a:p>
            <a:endParaRPr lang="nb-NO" dirty="0"/>
          </a:p>
        </p:txBody>
      </p:sp>
      <p:sp>
        <p:nvSpPr>
          <p:cNvPr id="3" name="Pil: høyre 2">
            <a:extLst>
              <a:ext uri="{FF2B5EF4-FFF2-40B4-BE49-F238E27FC236}">
                <a16:creationId xmlns:a16="http://schemas.microsoft.com/office/drawing/2014/main" id="{C65515F6-0CD5-CD41-03C1-DF5955EB1754}"/>
              </a:ext>
            </a:extLst>
          </p:cNvPr>
          <p:cNvSpPr/>
          <p:nvPr/>
        </p:nvSpPr>
        <p:spPr>
          <a:xfrm>
            <a:off x="323528" y="3443315"/>
            <a:ext cx="504056" cy="259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0836869"/>
      </p:ext>
    </p:extLst>
  </p:cSld>
  <p:clrMapOvr>
    <a:masterClrMapping/>
  </p:clrMapOvr>
</p:sld>
</file>

<file path=ppt/theme/theme1.xml><?xml version="1.0" encoding="utf-8"?>
<a:theme xmlns:a="http://schemas.openxmlformats.org/drawingml/2006/main" name="MNB PowerPoint-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dtkraft PowerPoint-mal HVIT.potx" id="{579921EB-B69D-4D62-A2FC-ACFA805117E1}" vid="{3710DB86-4DBD-4305-9CAB-DB706B89DF6A}"/>
    </a:ext>
  </a:extLst>
</a:theme>
</file>

<file path=ppt/theme/theme2.xml><?xml version="1.0" encoding="utf-8"?>
<a:theme xmlns:a="http://schemas.openxmlformats.org/drawingml/2006/main" name="MNB PowerPoint-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Midtkraft PowerPoint-mal HVIT</Template>
  <TotalTime>12202</TotalTime>
  <Words>443</Words>
  <Application>Microsoft Office PowerPoint</Application>
  <PresentationFormat>Skjermfremvisning (4:3)</PresentationFormat>
  <Paragraphs>93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11</vt:i4>
      </vt:variant>
    </vt:vector>
  </HeadingPairs>
  <TitlesOfParts>
    <vt:vector size="16" baseType="lpstr">
      <vt:lpstr>Arial</vt:lpstr>
      <vt:lpstr>Calibri</vt:lpstr>
      <vt:lpstr>Georgia Pro</vt:lpstr>
      <vt:lpstr>MNB PowerPoint-mal</vt:lpstr>
      <vt:lpstr>MNB PowerPoint-mal</vt:lpstr>
      <vt:lpstr>PowerPoint-presentasjon</vt:lpstr>
      <vt:lpstr>Agenda</vt:lpstr>
      <vt:lpstr>Selskapsstruktur</vt:lpstr>
      <vt:lpstr>Noen nøkkeltall for Midtnett AS</vt:lpstr>
      <vt:lpstr>Linjenett og trafostasjoner</vt:lpstr>
      <vt:lpstr>Kabellengde og nettstasjoner</vt:lpstr>
      <vt:lpstr>Rammebetingelser – inntekter i nettselskap</vt:lpstr>
      <vt:lpstr>Utfordringer framover</vt:lpstr>
      <vt:lpstr>Rammeavtaler</vt:lpstr>
      <vt:lpstr>Kabel i rør</vt:lpstr>
      <vt:lpstr>PowerPoint-presentasjon</vt:lpstr>
    </vt:vector>
  </TitlesOfParts>
  <Company>Midtkraft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John-Arne Haugerud</dc:creator>
  <cp:lastModifiedBy>Bjørg Hvidsten</cp:lastModifiedBy>
  <cp:revision>250</cp:revision>
  <cp:lastPrinted>2022-03-16T06:56:56Z</cp:lastPrinted>
  <dcterms:created xsi:type="dcterms:W3CDTF">2021-09-02T12:39:33Z</dcterms:created>
  <dcterms:modified xsi:type="dcterms:W3CDTF">2025-06-10T12:26:46Z</dcterms:modified>
</cp:coreProperties>
</file>