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61" r:id="rId6"/>
    <p:sldId id="267" r:id="rId7"/>
    <p:sldId id="273" r:id="rId8"/>
    <p:sldId id="274" r:id="rId9"/>
    <p:sldId id="276" r:id="rId10"/>
    <p:sldId id="277" r:id="rId11"/>
    <p:sldId id="278" r:id="rId12"/>
    <p:sldId id="263" r:id="rId13"/>
    <p:sldId id="275" r:id="rId14"/>
    <p:sldId id="265" r:id="rId15"/>
    <p:sldId id="271" r:id="rId16"/>
    <p:sldId id="272" r:id="rId17"/>
    <p:sldId id="269" r:id="rId18"/>
    <p:sldId id="270" r:id="rId1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BE"/>
    <a:srgbClr val="0C4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432642-DC2A-45EC-90A6-85D2993C00FE}" v="12" dt="2025-06-06T08:17:34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 Bye" userId="e4cd9589-10bc-4614-b431-ddc1ef3925e4" providerId="ADAL" clId="{96432642-DC2A-45EC-90A6-85D2993C00FE}"/>
    <pc:docChg chg="custSel modSld">
      <pc:chgData name="Per Bye" userId="e4cd9589-10bc-4614-b431-ddc1ef3925e4" providerId="ADAL" clId="{96432642-DC2A-45EC-90A6-85D2993C00FE}" dt="2025-06-06T08:17:37.173" v="240" actId="27614"/>
      <pc:docMkLst>
        <pc:docMk/>
      </pc:docMkLst>
      <pc:sldChg chg="modSp mod">
        <pc:chgData name="Per Bye" userId="e4cd9589-10bc-4614-b431-ddc1ef3925e4" providerId="ADAL" clId="{96432642-DC2A-45EC-90A6-85D2993C00FE}" dt="2025-06-06T08:12:53.248" v="237" actId="20577"/>
        <pc:sldMkLst>
          <pc:docMk/>
          <pc:sldMk cId="987717422" sldId="258"/>
        </pc:sldMkLst>
        <pc:spChg chg="mod">
          <ac:chgData name="Per Bye" userId="e4cd9589-10bc-4614-b431-ddc1ef3925e4" providerId="ADAL" clId="{96432642-DC2A-45EC-90A6-85D2993C00FE}" dt="2025-06-06T08:12:53.248" v="237" actId="20577"/>
          <ac:spMkLst>
            <pc:docMk/>
            <pc:sldMk cId="987717422" sldId="258"/>
            <ac:spMk id="3" creationId="{11F4D6A7-609E-78F8-C5CD-400AB5EE7E1C}"/>
          </ac:spMkLst>
        </pc:spChg>
      </pc:sldChg>
      <pc:sldChg chg="addSp delSp modSp mod">
        <pc:chgData name="Per Bye" userId="e4cd9589-10bc-4614-b431-ddc1ef3925e4" providerId="ADAL" clId="{96432642-DC2A-45EC-90A6-85D2993C00FE}" dt="2025-06-06T08:17:37.173" v="240" actId="27614"/>
        <pc:sldMkLst>
          <pc:docMk/>
          <pc:sldMk cId="2881080469" sldId="261"/>
        </pc:sldMkLst>
        <pc:spChg chg="add del mod">
          <ac:chgData name="Per Bye" userId="e4cd9589-10bc-4614-b431-ddc1ef3925e4" providerId="ADAL" clId="{96432642-DC2A-45EC-90A6-85D2993C00FE}" dt="2025-06-06T08:17:34.852" v="239"/>
          <ac:spMkLst>
            <pc:docMk/>
            <pc:sldMk cId="2881080469" sldId="261"/>
            <ac:spMk id="3" creationId="{BECD8DEF-364C-435A-805A-569B4B69118F}"/>
          </ac:spMkLst>
        </pc:spChg>
        <pc:picChg chg="add mod">
          <ac:chgData name="Per Bye" userId="e4cd9589-10bc-4614-b431-ddc1ef3925e4" providerId="ADAL" clId="{96432642-DC2A-45EC-90A6-85D2993C00FE}" dt="2025-06-06T08:17:37.173" v="240" actId="27614"/>
          <ac:picMkLst>
            <pc:docMk/>
            <pc:sldMk cId="2881080469" sldId="261"/>
            <ac:picMk id="5" creationId="{9E0A0EE0-0291-DD57-7902-34CFA6BED58A}"/>
          </ac:picMkLst>
        </pc:picChg>
        <pc:picChg chg="del">
          <ac:chgData name="Per Bye" userId="e4cd9589-10bc-4614-b431-ddc1ef3925e4" providerId="ADAL" clId="{96432642-DC2A-45EC-90A6-85D2993C00FE}" dt="2025-06-06T08:17:32.312" v="238" actId="478"/>
          <ac:picMkLst>
            <pc:docMk/>
            <pc:sldMk cId="2881080469" sldId="261"/>
            <ac:picMk id="6" creationId="{FD59A96A-7286-FBCD-EBF5-201BCAEE4E7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7BE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AF6DF-0CBE-48E6-8262-7D1FEE797A77}" type="datetimeFigureOut">
              <a:rPr lang="nb-NO" smtClean="0"/>
              <a:pPr/>
              <a:t>12.06.2025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C81F-4270-44F2-B442-F286DD4D3F0B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4" name="Bilde 13" descr="bue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5710" y="3683616"/>
            <a:ext cx="2658902" cy="3219470"/>
          </a:xfrm>
          <a:prstGeom prst="rect">
            <a:avLst/>
          </a:prstGeom>
        </p:spPr>
      </p:pic>
      <p:pic>
        <p:nvPicPr>
          <p:cNvPr id="26" name="Bilde 25" descr="Midtnett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843450" y="43656"/>
            <a:ext cx="1307638" cy="9807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binfo.no/DSBno/2015/Nyhetsblad/Elsikkerhet86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gdal.kommunegis.no/innsyn" TargetMode="External"/><Relationship Id="rId2" Type="http://schemas.openxmlformats.org/officeDocument/2006/relationships/hyperlink" Target="https://kommunekart.com/klient/modum/publiku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art2.nois.no/numedal/Content/Main.aspx?layout=flesberg&amp;time=638197567908013872&amp;vwr=as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146687" y="978207"/>
            <a:ext cx="6841409" cy="1470025"/>
          </a:xfrm>
        </p:spPr>
        <p:txBody>
          <a:bodyPr anchor="ctr">
            <a:normAutofit/>
          </a:bodyPr>
          <a:lstStyle/>
          <a:p>
            <a:r>
              <a:rPr lang="nb-NO"/>
              <a:t>Meldinger – inntak –NEK399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type="subTitle" idx="1"/>
          </p:nvPr>
        </p:nvSpPr>
        <p:spPr>
          <a:xfrm>
            <a:off x="1147121" y="3367838"/>
            <a:ext cx="6837828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nb-NO" sz="3000" dirty="0"/>
              <a:t>Dialog mellom installatører og Midtnett AS om løsninger ved meldinger - NEK399 - inntak – tilkoblinger - kabelgrøfter/rør.</a:t>
            </a:r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B48FCA-749E-AAF5-DF55-97E21B308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852596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nb-NO" sz="2400" dirty="0"/>
              <a:t>Tilbudsbrev</a:t>
            </a:r>
            <a:br>
              <a:rPr lang="nb-NO" sz="2400" dirty="0"/>
            </a:br>
            <a:r>
              <a:rPr lang="nb-NO" sz="2400" dirty="0"/>
              <a:t>Når dette aksepteres blir faktura sendt automatisk</a:t>
            </a:r>
          </a:p>
        </p:txBody>
      </p:sp>
      <p:pic>
        <p:nvPicPr>
          <p:cNvPr id="9" name="Plassholder for innhold 8" descr="Et bilde som inneholder tekst, skjermbilde, Font, nummer&#10;&#10;KI-generert innhold kan være feil.">
            <a:extLst>
              <a:ext uri="{FF2B5EF4-FFF2-40B4-BE49-F238E27FC236}">
                <a16:creationId xmlns:a16="http://schemas.microsoft.com/office/drawing/2014/main" id="{2A64B031-932F-BC48-3269-3E2BDF5DEDA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53" y="1316422"/>
            <a:ext cx="4310600" cy="4809742"/>
          </a:xfrm>
          <a:noFill/>
        </p:spPr>
      </p:pic>
      <p:pic>
        <p:nvPicPr>
          <p:cNvPr id="3" name="Plassholder for innhold 4">
            <a:extLst>
              <a:ext uri="{FF2B5EF4-FFF2-40B4-BE49-F238E27FC236}">
                <a16:creationId xmlns:a16="http://schemas.microsoft.com/office/drawing/2014/main" id="{6E907214-D5B0-BB1E-CD90-FADD3E8FC4A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199" y="1316422"/>
            <a:ext cx="4323823" cy="4778315"/>
          </a:xfrm>
        </p:spPr>
      </p:pic>
    </p:spTree>
    <p:extLst>
      <p:ext uri="{BB962C8B-B14F-4D97-AF65-F5344CB8AC3E}">
        <p14:creationId xmlns:p14="http://schemas.microsoft.com/office/powerpoint/2010/main" val="2128049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ACE925-5303-A86E-5A43-F256438A3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Betalingsbekreftelse</a:t>
            </a:r>
            <a:br>
              <a:rPr lang="nb-NO" sz="3200" dirty="0"/>
            </a:br>
            <a:r>
              <a:rPr lang="nb-NO" sz="3200" dirty="0"/>
              <a:t>Melding går nå videre som godkjent</a:t>
            </a:r>
          </a:p>
        </p:txBody>
      </p:sp>
      <p:pic>
        <p:nvPicPr>
          <p:cNvPr id="5" name="Plassholder for innhold 4" descr="Et bilde som inneholder tekst, skjermbilde, design&#10;&#10;KI-generert innhold kan være feil.">
            <a:extLst>
              <a:ext uri="{FF2B5EF4-FFF2-40B4-BE49-F238E27FC236}">
                <a16:creationId xmlns:a16="http://schemas.microsoft.com/office/drawing/2014/main" id="{CEDA6CEC-DC3C-6895-D141-B9C27AA3C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24" y="2219558"/>
            <a:ext cx="7180952" cy="3733333"/>
          </a:xfrm>
        </p:spPr>
      </p:pic>
    </p:spTree>
    <p:extLst>
      <p:ext uri="{BB962C8B-B14F-4D97-AF65-F5344CB8AC3E}">
        <p14:creationId xmlns:p14="http://schemas.microsoft.com/office/powerpoint/2010/main" val="1416953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901B9825-6128-107B-C729-65DF0FB9C5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221" y="1196613"/>
            <a:ext cx="8739558" cy="446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355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A44424-DA74-A1C9-1001-80DA9BDFC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Søk etter meldinger.</a:t>
            </a:r>
          </a:p>
        </p:txBody>
      </p:sp>
      <p:pic>
        <p:nvPicPr>
          <p:cNvPr id="9" name="Plassholder for innhold 8" descr="Et bilde som inneholder tekst, skjermbilde, programvare, Font&#10;&#10;KI-generert innhold kan være feil.">
            <a:extLst>
              <a:ext uri="{FF2B5EF4-FFF2-40B4-BE49-F238E27FC236}">
                <a16:creationId xmlns:a16="http://schemas.microsoft.com/office/drawing/2014/main" id="{EF8722D5-CDDE-AB95-EA4A-3A75B19A6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02707"/>
            <a:ext cx="8229600" cy="3567036"/>
          </a:xfrm>
        </p:spPr>
      </p:pic>
    </p:spTree>
    <p:extLst>
      <p:ext uri="{BB962C8B-B14F-4D97-AF65-F5344CB8AC3E}">
        <p14:creationId xmlns:p14="http://schemas.microsoft.com/office/powerpoint/2010/main" val="495646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1720749" y="263627"/>
            <a:ext cx="5711447" cy="857250"/>
          </a:xfrm>
        </p:spPr>
        <p:txBody>
          <a:bodyPr/>
          <a:lstStyle/>
          <a:p>
            <a:pPr algn="ctr"/>
            <a:r>
              <a:rPr lang="nb-NO"/>
              <a:t>Inntak / tilkoblinger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 lnSpcReduction="10000"/>
          </a:bodyPr>
          <a:lstStyle/>
          <a:p>
            <a:pPr marL="0" indent="0">
              <a:buNone/>
            </a:pPr>
            <a:r>
              <a:rPr lang="nb-NO" b="1" u="sng" dirty="0"/>
              <a:t>Tilkobling av anlegg </a:t>
            </a:r>
          </a:p>
          <a:p>
            <a:pPr marL="0" indent="0">
              <a:buNone/>
            </a:pPr>
            <a:r>
              <a:rPr lang="nb-NO" sz="1350" dirty="0">
                <a:latin typeface="Calibri"/>
                <a:ea typeface="Calibri"/>
                <a:cs typeface="Times New Roman"/>
              </a:rPr>
              <a:t>Anlegg skal ikke spenningsettes hvis ikke installatør er tilstede. Hvis det ikke er mulig for installatør å være til stede, må det foreligge epost fra installatør som bekrefter at anlegget er klart til å spenningsettes. </a:t>
            </a:r>
          </a:p>
          <a:p>
            <a:pPr marL="0" indent="0">
              <a:buNone/>
            </a:pPr>
            <a:endParaRPr lang="nb-NO" sz="135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nb-NO" sz="1350" dirty="0">
                <a:latin typeface="Calibri"/>
                <a:ea typeface="Calibri"/>
                <a:cs typeface="Times New Roman"/>
              </a:rPr>
              <a:t>Det skjer i blant at </a:t>
            </a:r>
            <a:r>
              <a:rPr lang="nb-NO" sz="1350" dirty="0" err="1">
                <a:latin typeface="Calibri"/>
                <a:ea typeface="Calibri"/>
                <a:cs typeface="Times New Roman"/>
              </a:rPr>
              <a:t>Ov</a:t>
            </a:r>
            <a:r>
              <a:rPr lang="nb-NO" sz="1350" dirty="0">
                <a:latin typeface="Calibri"/>
                <a:ea typeface="Calibri"/>
                <a:cs typeface="Times New Roman"/>
              </a:rPr>
              <a:t> er feil. Det skal ikke tilkobles hvis </a:t>
            </a:r>
            <a:r>
              <a:rPr lang="nb-NO" sz="1350" dirty="0" err="1">
                <a:latin typeface="Calibri"/>
                <a:ea typeface="Calibri"/>
                <a:cs typeface="Times New Roman"/>
              </a:rPr>
              <a:t>Ov</a:t>
            </a:r>
            <a:r>
              <a:rPr lang="nb-NO" sz="1350" dirty="0">
                <a:latin typeface="Calibri"/>
                <a:ea typeface="Calibri"/>
                <a:cs typeface="Times New Roman"/>
              </a:rPr>
              <a:t> er større enn det som står i meldinga. </a:t>
            </a:r>
          </a:p>
          <a:p>
            <a:pPr marL="0" indent="0">
              <a:buNone/>
            </a:pPr>
            <a:endParaRPr lang="nb-NO" sz="135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nb-NO" sz="1350" dirty="0">
                <a:latin typeface="Calibri"/>
                <a:ea typeface="Calibri"/>
                <a:cs typeface="Times New Roman"/>
              </a:rPr>
              <a:t>Husk sjekke at sikringers-patroner i </a:t>
            </a:r>
            <a:r>
              <a:rPr lang="nb-NO" sz="1350" dirty="0" err="1">
                <a:latin typeface="Calibri"/>
                <a:ea typeface="Calibri"/>
                <a:cs typeface="Times New Roman"/>
              </a:rPr>
              <a:t>Kv</a:t>
            </a:r>
            <a:r>
              <a:rPr lang="nb-NO" sz="1350" dirty="0">
                <a:latin typeface="Calibri"/>
                <a:ea typeface="Calibri"/>
                <a:cs typeface="Times New Roman"/>
              </a:rPr>
              <a:t>-kunde vern er på plass før tilkobling. Merk sikrings-størrelse ved vernet.</a:t>
            </a:r>
          </a:p>
          <a:p>
            <a:pPr marL="0" indent="0">
              <a:buNone/>
            </a:pPr>
            <a:endParaRPr lang="nb-NO" sz="1350" dirty="0">
              <a:latin typeface="Calibri"/>
              <a:ea typeface="Calibri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b="1" u="sng" dirty="0"/>
              <a:t>Krav til målerfelt og skapplassering</a:t>
            </a:r>
            <a:endParaRPr lang="nb-NO" b="1" u="sng" dirty="0">
              <a:cs typeface="Times New Roman"/>
            </a:endParaRPr>
          </a:p>
          <a:p>
            <a:pPr marL="0" indent="0">
              <a:buNone/>
            </a:pPr>
            <a:r>
              <a:rPr lang="nb-NO" sz="1350" dirty="0"/>
              <a:t>Ved bytte av måler for direkte måling &lt;= 80A </a:t>
            </a:r>
            <a:r>
              <a:rPr lang="nb-NO" sz="1350" u="sng" dirty="0"/>
              <a:t>skal det være følgende mål: </a:t>
            </a:r>
            <a:r>
              <a:rPr lang="nb-NO" sz="1350" b="1" dirty="0">
                <a:latin typeface="Calibri"/>
                <a:ea typeface="Calibri"/>
                <a:cs typeface="Times New Roman"/>
              </a:rPr>
              <a:t>H=40 x B=25 x D=16 cm</a:t>
            </a:r>
            <a:endParaRPr lang="nb-NO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nb-NO" sz="1350" b="1" dirty="0">
                <a:latin typeface="Calibri"/>
                <a:ea typeface="Calibri"/>
                <a:cs typeface="Times New Roman"/>
              </a:rPr>
              <a:t>         </a:t>
            </a:r>
            <a:endParaRPr lang="nb-NO" b="1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nb-NO" sz="1350" dirty="0"/>
              <a:t>Ved 5A måling i</a:t>
            </a:r>
            <a:r>
              <a:rPr lang="nb-NO" sz="1350" dirty="0">
                <a:latin typeface="Calibri"/>
                <a:ea typeface="Calibri"/>
                <a:cs typeface="Times New Roman"/>
              </a:rPr>
              <a:t> eksisterende anlegg må krav til målerfelt være: </a:t>
            </a:r>
            <a:r>
              <a:rPr lang="nb-NO" sz="1350" b="1" dirty="0">
                <a:latin typeface="Calibri"/>
                <a:ea typeface="Calibri"/>
                <a:cs typeface="Times New Roman"/>
              </a:rPr>
              <a:t>H=55x B25x D16</a:t>
            </a:r>
            <a:endParaRPr lang="nb-NO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nb-NO" sz="1350" b="1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nb-NO" sz="1350" dirty="0">
                <a:latin typeface="Calibri"/>
                <a:ea typeface="Calibri"/>
                <a:cs typeface="Times New Roman"/>
              </a:rPr>
              <a:t>Avstand til underkant måler skal være min 0,7m og maks 1,8m til overkant måler.</a:t>
            </a:r>
          </a:p>
          <a:p>
            <a:pPr marL="0" indent="0">
              <a:buNone/>
            </a:pPr>
            <a:endParaRPr lang="nb-NO" sz="135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nb-NO" sz="1350" dirty="0">
                <a:latin typeface="Calibri"/>
                <a:ea typeface="Calibri"/>
                <a:cs typeface="Times New Roman"/>
              </a:rPr>
              <a:t>REN krav på målerfelt  </a:t>
            </a:r>
          </a:p>
          <a:p>
            <a:pPr marL="0" indent="0">
              <a:buNone/>
            </a:pPr>
            <a:endParaRPr lang="nb-NO" sz="1350" b="1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nb-NO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NEK 399.2022  Krav til tilgang pkt. 6.6 (God tilgang skal sikres uavhengig av årstid)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endParaRPr lang="nb-NO" sz="135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nb-NO" sz="1350" u="sng" dirty="0"/>
          </a:p>
        </p:txBody>
      </p:sp>
    </p:spTree>
    <p:extLst>
      <p:ext uri="{BB962C8B-B14F-4D97-AF65-F5344CB8AC3E}">
        <p14:creationId xmlns:p14="http://schemas.microsoft.com/office/powerpoint/2010/main" val="4035582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6C70D-06A6-BD79-30AA-E0A1B8BFE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554" y="145589"/>
            <a:ext cx="7071415" cy="942232"/>
          </a:xfrm>
        </p:spPr>
        <p:txBody>
          <a:bodyPr>
            <a:normAutofit/>
          </a:bodyPr>
          <a:lstStyle/>
          <a:p>
            <a:r>
              <a:rPr lang="en-US" sz="3600" dirty="0">
                <a:cs typeface="Calibri"/>
              </a:rPr>
              <a:t>NEK 399 – </a:t>
            </a:r>
            <a:r>
              <a:rPr lang="en-US" sz="3600" dirty="0" err="1">
                <a:cs typeface="Calibri"/>
              </a:rPr>
              <a:t>eksisterende</a:t>
            </a:r>
            <a:r>
              <a:rPr lang="en-US" sz="3600" dirty="0">
                <a:cs typeface="Calibri"/>
              </a:rPr>
              <a:t> </a:t>
            </a:r>
            <a:r>
              <a:rPr lang="en-US" sz="3600" dirty="0" err="1">
                <a:cs typeface="Calibri"/>
              </a:rPr>
              <a:t>installasjon</a:t>
            </a:r>
            <a:endParaRPr lang="en-US" sz="3600" dirty="0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8E009-97D5-FD49-20CB-2E86A4859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7821"/>
            <a:ext cx="8229600" cy="547523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cs typeface="Calibri"/>
              </a:rPr>
              <a:t>Ved </a:t>
            </a:r>
            <a:r>
              <a:rPr lang="en-US" dirty="0" err="1">
                <a:cs typeface="Calibri"/>
              </a:rPr>
              <a:t>endringer</a:t>
            </a:r>
            <a:r>
              <a:rPr lang="en-US" dirty="0">
                <a:cs typeface="Calibri"/>
              </a:rPr>
              <a:t> av </a:t>
            </a:r>
            <a:r>
              <a:rPr lang="en-US" dirty="0" err="1">
                <a:cs typeface="Calibri"/>
              </a:rPr>
              <a:t>installasjon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ønsker</a:t>
            </a:r>
            <a:r>
              <a:rPr lang="en-US" dirty="0">
                <a:cs typeface="Calibri"/>
              </a:rPr>
              <a:t> Midtnett </a:t>
            </a:r>
            <a:r>
              <a:rPr lang="en-US" dirty="0" err="1">
                <a:cs typeface="Calibri"/>
              </a:rPr>
              <a:t>fortrinnvis</a:t>
            </a:r>
            <a:r>
              <a:rPr lang="en-US" dirty="0">
                <a:cs typeface="Calibri"/>
              </a:rPr>
              <a:t> å </a:t>
            </a:r>
            <a:r>
              <a:rPr lang="en-US" dirty="0" err="1">
                <a:cs typeface="Calibri"/>
              </a:rPr>
              <a:t>benytte</a:t>
            </a:r>
            <a:r>
              <a:rPr lang="en-US" dirty="0">
                <a:cs typeface="Calibri"/>
              </a:rPr>
              <a:t> NEK399.</a:t>
            </a:r>
          </a:p>
          <a:p>
            <a:r>
              <a:rPr lang="en-US" dirty="0">
                <a:cs typeface="Calibri"/>
              </a:rPr>
              <a:t>Ved </a:t>
            </a:r>
            <a:r>
              <a:rPr lang="en-US" dirty="0" err="1">
                <a:cs typeface="Calibri"/>
              </a:rPr>
              <a:t>endring</a:t>
            </a:r>
            <a:r>
              <a:rPr lang="en-US" dirty="0">
                <a:cs typeface="Calibri"/>
              </a:rPr>
              <a:t> fra 1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3fas </a:t>
            </a:r>
            <a:r>
              <a:rPr lang="en-US" dirty="0" err="1">
                <a:cs typeface="Calibri"/>
              </a:rPr>
              <a:t>legges</a:t>
            </a:r>
            <a:r>
              <a:rPr lang="en-US" dirty="0">
                <a:cs typeface="Calibri"/>
              </a:rPr>
              <a:t> det </a:t>
            </a:r>
            <a:r>
              <a:rPr lang="en-US" dirty="0" err="1">
                <a:cs typeface="Calibri"/>
              </a:rPr>
              <a:t>fortrinnvis</a:t>
            </a:r>
            <a:r>
              <a:rPr lang="en-US" dirty="0">
                <a:cs typeface="Calibri"/>
              </a:rPr>
              <a:t> inn </a:t>
            </a:r>
            <a:r>
              <a:rPr lang="en-US" dirty="0" err="1">
                <a:cs typeface="Calibri"/>
              </a:rPr>
              <a:t>kabel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settes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opp</a:t>
            </a:r>
            <a:r>
              <a:rPr lang="en-US" dirty="0">
                <a:cs typeface="Calibri"/>
              </a:rPr>
              <a:t> NEK399 </a:t>
            </a:r>
            <a:r>
              <a:rPr lang="en-US" dirty="0" err="1">
                <a:cs typeface="Calibri"/>
              </a:rPr>
              <a:t>skap</a:t>
            </a:r>
            <a:r>
              <a:rPr lang="en-US" dirty="0">
                <a:cs typeface="Calibri"/>
              </a:rPr>
              <a:t>. </a:t>
            </a:r>
          </a:p>
          <a:p>
            <a:r>
              <a:rPr lang="en-US" dirty="0">
                <a:cs typeface="Calibri"/>
              </a:rPr>
              <a:t>Ved NEK399 er det </a:t>
            </a:r>
            <a:r>
              <a:rPr lang="en-US" dirty="0" err="1">
                <a:cs typeface="Calibri"/>
              </a:rPr>
              <a:t>ingen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problemer</a:t>
            </a:r>
            <a:r>
              <a:rPr lang="en-US" dirty="0">
                <a:cs typeface="Calibri"/>
              </a:rPr>
              <a:t> med </a:t>
            </a:r>
            <a:r>
              <a:rPr lang="en-US" dirty="0" err="1">
                <a:cs typeface="Calibri"/>
              </a:rPr>
              <a:t>målerplass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noe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stadighet</a:t>
            </a:r>
            <a:r>
              <a:rPr lang="en-US" dirty="0">
                <a:cs typeface="Calibri"/>
              </a:rPr>
              <a:t> er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utfordring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særlig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ved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ombygging</a:t>
            </a:r>
            <a:r>
              <a:rPr lang="en-US" dirty="0">
                <a:cs typeface="Calibri"/>
              </a:rPr>
              <a:t> fra 1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3fas.</a:t>
            </a:r>
          </a:p>
          <a:p>
            <a:r>
              <a:rPr lang="en-US" dirty="0">
                <a:cs typeface="Calibri"/>
              </a:rPr>
              <a:t>Ved </a:t>
            </a:r>
            <a:r>
              <a:rPr lang="en-US" dirty="0" err="1">
                <a:cs typeface="Calibri"/>
              </a:rPr>
              <a:t>endring</a:t>
            </a:r>
            <a:r>
              <a:rPr lang="en-US" dirty="0">
                <a:cs typeface="Calibri"/>
              </a:rPr>
              <a:t> fra Ex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kabel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ved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endring</a:t>
            </a:r>
            <a:r>
              <a:rPr lang="en-US" dirty="0">
                <a:cs typeface="Calibri"/>
              </a:rPr>
              <a:t> av </a:t>
            </a:r>
            <a:r>
              <a:rPr lang="en-US" dirty="0" err="1">
                <a:cs typeface="Calibri"/>
              </a:rPr>
              <a:t>kabel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settes</a:t>
            </a:r>
            <a:r>
              <a:rPr lang="en-US" dirty="0">
                <a:cs typeface="Calibri"/>
              </a:rPr>
              <a:t> det </a:t>
            </a:r>
            <a:r>
              <a:rPr lang="en-US" dirty="0" err="1">
                <a:cs typeface="Calibri"/>
              </a:rPr>
              <a:t>opp</a:t>
            </a:r>
            <a:r>
              <a:rPr lang="en-US" dirty="0">
                <a:cs typeface="Calibri"/>
              </a:rPr>
              <a:t> NEK399 </a:t>
            </a:r>
            <a:r>
              <a:rPr lang="en-US" dirty="0" err="1">
                <a:cs typeface="Calibri"/>
              </a:rPr>
              <a:t>skap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>
                <a:cs typeface="Calibri"/>
              </a:rPr>
              <a:t>Det </a:t>
            </a:r>
            <a:r>
              <a:rPr lang="en-US" dirty="0" err="1">
                <a:cs typeface="Calibri"/>
              </a:rPr>
              <a:t>kan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også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forbrukskurser</a:t>
            </a:r>
            <a:r>
              <a:rPr lang="en-US" dirty="0">
                <a:cs typeface="Calibri"/>
              </a:rPr>
              <a:t> fra NEK399 </a:t>
            </a:r>
            <a:r>
              <a:rPr lang="en-US" dirty="0" err="1">
                <a:cs typeface="Calibri"/>
              </a:rPr>
              <a:t>skap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F.eks</a:t>
            </a:r>
            <a:r>
              <a:rPr lang="en-US" dirty="0">
                <a:cs typeface="Calibri"/>
              </a:rPr>
              <a:t>. lading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garasje</a:t>
            </a:r>
            <a:r>
              <a:rPr lang="en-US" dirty="0">
                <a:cs typeface="Calibri"/>
              </a:rPr>
              <a:t>. Kan spare </a:t>
            </a:r>
            <a:r>
              <a:rPr lang="en-US" dirty="0" err="1">
                <a:cs typeface="Calibri"/>
              </a:rPr>
              <a:t>kabling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unngå</a:t>
            </a:r>
            <a:r>
              <a:rPr lang="en-US" dirty="0">
                <a:cs typeface="Calibri"/>
              </a:rPr>
              <a:t> all last via </a:t>
            </a:r>
            <a:r>
              <a:rPr lang="en-US" dirty="0" err="1">
                <a:cs typeface="Calibri"/>
              </a:rPr>
              <a:t>sikringskap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huset</a:t>
            </a:r>
            <a:r>
              <a:rPr lang="en-US" dirty="0">
                <a:cs typeface="Calibri"/>
              </a:rPr>
              <a:t>. Ov </a:t>
            </a:r>
            <a:r>
              <a:rPr lang="en-US" dirty="0" err="1">
                <a:cs typeface="Calibri"/>
              </a:rPr>
              <a:t>må</a:t>
            </a:r>
            <a:r>
              <a:rPr lang="en-US" dirty="0">
                <a:cs typeface="Calibri"/>
              </a:rPr>
              <a:t> da </a:t>
            </a:r>
            <a:r>
              <a:rPr lang="en-US" dirty="0" err="1">
                <a:cs typeface="Calibri"/>
              </a:rPr>
              <a:t>flyttes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8131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4D610E-2B92-C197-FFDF-93DB4A201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20279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a typeface="Calibri"/>
                <a:cs typeface="Calibri"/>
              </a:rPr>
              <a:t>Formål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og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omfang</a:t>
            </a:r>
            <a:r>
              <a:rPr lang="en-US" dirty="0">
                <a:ea typeface="Calibri"/>
                <a:cs typeface="Calibri"/>
              </a:rPr>
              <a:t> NEK399:2022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6315B-E244-B205-64DB-ECD157501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11" y="844346"/>
            <a:ext cx="8229600" cy="545139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b="1" dirty="0">
                <a:latin typeface="Roboto"/>
                <a:ea typeface="Roboto"/>
                <a:cs typeface="Roboto"/>
              </a:rPr>
              <a:t>19 </a:t>
            </a:r>
            <a:r>
              <a:rPr lang="en-US" b="1" dirty="0" err="1">
                <a:latin typeface="Roboto"/>
                <a:ea typeface="Roboto"/>
                <a:cs typeface="Roboto"/>
              </a:rPr>
              <a:t>Utøvelse</a:t>
            </a:r>
            <a:r>
              <a:rPr lang="en-US" b="1" dirty="0">
                <a:latin typeface="Roboto"/>
                <a:ea typeface="Roboto"/>
                <a:cs typeface="Roboto"/>
              </a:rPr>
              <a:t> av NEK 399 </a:t>
            </a:r>
            <a:r>
              <a:rPr lang="en-US" b="1" dirty="0" err="1">
                <a:latin typeface="Roboto"/>
                <a:ea typeface="Roboto"/>
                <a:cs typeface="Roboto"/>
              </a:rPr>
              <a:t>i</a:t>
            </a:r>
            <a:r>
              <a:rPr lang="en-US" b="1" dirty="0">
                <a:latin typeface="Roboto"/>
                <a:ea typeface="Roboto"/>
                <a:cs typeface="Roboto"/>
              </a:rPr>
              <a:t> </a:t>
            </a:r>
            <a:r>
              <a:rPr lang="en-US" b="1" dirty="0" err="1">
                <a:latin typeface="Roboto"/>
                <a:ea typeface="Roboto"/>
                <a:cs typeface="Roboto"/>
              </a:rPr>
              <a:t>eksisterende</a:t>
            </a:r>
            <a:r>
              <a:rPr lang="en-US" b="1" dirty="0">
                <a:latin typeface="Roboto"/>
                <a:ea typeface="Roboto"/>
                <a:cs typeface="Roboto"/>
              </a:rPr>
              <a:t> </a:t>
            </a:r>
            <a:r>
              <a:rPr lang="en-US" b="1" dirty="0" err="1">
                <a:latin typeface="Roboto"/>
                <a:ea typeface="Roboto"/>
                <a:cs typeface="Roboto"/>
              </a:rPr>
              <a:t>installasjon</a:t>
            </a:r>
            <a:endParaRPr lang="en-US" b="1" dirty="0">
              <a:cs typeface="Calibri"/>
            </a:endParaRPr>
          </a:p>
          <a:p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Elsikkerhet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, nr. 86,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omtaler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hvordan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NEK 399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skal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utøves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ved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ombygging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av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eksisterende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bolig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 </a:t>
            </a:r>
            <a:r>
              <a:rPr lang="en-US" sz="1400" u="sng" dirty="0">
                <a:latin typeface="Roboto"/>
                <a:ea typeface="Roboto"/>
                <a:cs typeface="Roboto"/>
                <a:hlinkClick r:id="rId2"/>
              </a:rPr>
              <a:t>DSB </a:t>
            </a:r>
            <a:r>
              <a:rPr lang="en-US" sz="1400" u="sng" dirty="0" err="1">
                <a:latin typeface="Roboto"/>
                <a:ea typeface="Roboto"/>
                <a:cs typeface="Roboto"/>
                <a:hlinkClick r:id="rId2"/>
              </a:rPr>
              <a:t>nyhetsblad</a:t>
            </a:r>
            <a:r>
              <a:rPr lang="en-US" sz="1400" u="sng" dirty="0">
                <a:latin typeface="Roboto"/>
                <a:ea typeface="Roboto"/>
                <a:cs typeface="Roboto"/>
                <a:hlinkClick r:id="rId2"/>
              </a:rPr>
              <a:t> - </a:t>
            </a:r>
            <a:r>
              <a:rPr lang="en-US" sz="1400" u="sng" dirty="0" err="1">
                <a:latin typeface="Roboto"/>
                <a:ea typeface="Roboto"/>
                <a:cs typeface="Roboto"/>
                <a:hlinkClick r:id="rId2"/>
              </a:rPr>
              <a:t>Elsikkerhet</a:t>
            </a:r>
            <a:r>
              <a:rPr lang="en-US" sz="1400" u="sng" dirty="0">
                <a:latin typeface="Roboto"/>
                <a:ea typeface="Roboto"/>
                <a:cs typeface="Roboto"/>
                <a:hlinkClick r:id="rId2"/>
              </a:rPr>
              <a:t> nr. 86</a:t>
            </a:r>
            <a:endParaRPr lang="en-US" dirty="0"/>
          </a:p>
          <a:p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Følgende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tekst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er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hentet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fra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elsikkerhet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:</a:t>
            </a:r>
            <a:b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</a:b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«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Det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har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også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kommet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spørsmål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om NEK 399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vil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gjelde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ved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rehabilitering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av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bolig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om det da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må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etableres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nytt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tilknytningsskap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utendørs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eller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etasjefordelere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boligblokker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Igjen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, NEK 399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har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mange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krav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bare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noen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er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relatert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elsikkerhet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 Det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må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derfor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gjøres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totalvurdering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hvert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enkelt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tilfelle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 Dersom hele det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elektriske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anlegget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skal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bygges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nytt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vil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krav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elsikkerhet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gjeldende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NEK 400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derfor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også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NEK 399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komme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anvendelse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</a:t>
            </a:r>
            <a:endParaRPr lang="en-US" dirty="0"/>
          </a:p>
          <a:p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Dersom bare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deler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av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anlegget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byttes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ut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må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det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gjennomføres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vurdering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om det er relevant å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endre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 Dette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må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sees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sammenheng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med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krav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fra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andre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myndigheter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samt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privatrettslige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krav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fra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nettselskapet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..</a:t>
            </a:r>
            <a:endParaRPr lang="en-US" dirty="0"/>
          </a:p>
          <a:p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Valgt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løsning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må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i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dokumenteres</a:t>
            </a:r>
            <a:r>
              <a:rPr lang="en-US" sz="1400" i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»</a:t>
            </a:r>
            <a:endParaRPr lang="en-US" dirty="0"/>
          </a:p>
          <a:p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Det er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viktig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å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påminne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at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normen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NEK 399 er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først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fremst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tiltenkt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for bruk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nye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anlegg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der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har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mulighet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å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koordinere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infrastruktur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før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,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,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etter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grensesnittet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</a:t>
            </a:r>
            <a:endParaRPr lang="en-US" dirty="0"/>
          </a:p>
          <a:p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Normen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kan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også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benyttes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ved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ombygning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eller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utvidelse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hvor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følgende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punkter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bør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vurderes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samlet:</a:t>
            </a:r>
            <a:endParaRPr lang="en-US" b="1" dirty="0"/>
          </a:p>
          <a:p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Er det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mulig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å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koordinere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elkraft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ekom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?</a:t>
            </a:r>
            <a:endParaRPr lang="en-US" dirty="0"/>
          </a:p>
          <a:p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Vil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kostnader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forbundet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med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oppsett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av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nytt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tilknytningsskap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eller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etasjefordelere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være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urimelig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høye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?</a:t>
            </a:r>
            <a:endParaRPr lang="en-US" dirty="0"/>
          </a:p>
          <a:p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Blir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ombygningen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eller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utvidelsen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såpass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omfattende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at den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får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konsekvenser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for hele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installasjonen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?</a:t>
            </a:r>
            <a:b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</a:b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Eksempelvis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med:</a:t>
            </a:r>
            <a:endParaRPr lang="en-US" dirty="0"/>
          </a:p>
          <a:p>
            <a:pPr lvl="1"/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Ombygning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fra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1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fase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trefase</a:t>
            </a:r>
            <a:endParaRPr lang="en-US" b="1" dirty="0"/>
          </a:p>
          <a:p>
            <a:pPr lvl="1"/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Ombygning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fra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luftnett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til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jordkabel</a:t>
            </a:r>
            <a:endParaRPr lang="en-US" b="1" dirty="0"/>
          </a:p>
          <a:p>
            <a:pPr lvl="1"/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Behov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for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økt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kapasitet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på</a:t>
            </a:r>
            <a:r>
              <a:rPr lang="en-US" sz="1400" b="1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b="1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stikkledning</a:t>
            </a:r>
            <a:endParaRPr lang="en-US" b="1" dirty="0"/>
          </a:p>
          <a:p>
            <a:pPr lvl="1"/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Disse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tre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punktene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må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sees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sammenheng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før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endelig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beslutning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foretas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samarbeid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med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kunde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/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installatør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 Det er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forutsetning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at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endringer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/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ombygging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ikke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medfører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reduksjon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 av </a:t>
            </a:r>
            <a:r>
              <a:rPr lang="en-US" sz="1400" dirty="0" err="1">
                <a:solidFill>
                  <a:srgbClr val="1E1F21"/>
                </a:solidFill>
                <a:latin typeface="Roboto"/>
                <a:ea typeface="Roboto"/>
                <a:cs typeface="Roboto"/>
              </a:rPr>
              <a:t>elsikkerhetsnivået</a:t>
            </a:r>
            <a:r>
              <a:rPr lang="en-US" sz="1400" dirty="0">
                <a:solidFill>
                  <a:srgbClr val="1E1F21"/>
                </a:solidFill>
                <a:latin typeface="Roboto"/>
                <a:ea typeface="Roboto"/>
                <a:cs typeface="Roboto"/>
              </a:rPr>
              <a:t>.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7170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2565A7-0F5F-EF64-3476-0E60CF616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345" y="348380"/>
            <a:ext cx="2886562" cy="1143000"/>
          </a:xfrm>
        </p:spPr>
        <p:txBody>
          <a:bodyPr>
            <a:normAutofit fontScale="90000"/>
          </a:bodyPr>
          <a:lstStyle/>
          <a:p>
            <a:r>
              <a:rPr lang="nb-NO"/>
              <a:t>Kabelgrøfter</a:t>
            </a:r>
            <a:br>
              <a:rPr lang="nb-NO"/>
            </a:b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9EE9F4-1B71-EDFF-D871-BDCAD90D8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0708"/>
            <a:ext cx="8229600" cy="497207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nb-NO"/>
              <a:t>Tidlig dialog om kabelgrøft.</a:t>
            </a:r>
          </a:p>
          <a:p>
            <a:r>
              <a:rPr lang="nb-NO"/>
              <a:t>Midtnett avgjør i samarbeid med grunneier og kunde hvor i vårt nett det graves fra. Dette må baseres bl.a. på kapasitet og tilstand til eksisterende nett.</a:t>
            </a:r>
            <a:endParaRPr lang="nb-NO">
              <a:cs typeface="Calibri"/>
            </a:endParaRPr>
          </a:p>
          <a:p>
            <a:r>
              <a:rPr lang="nb-NO"/>
              <a:t>Type og antall rør avhenger av effekt og type kabel.</a:t>
            </a:r>
            <a:endParaRPr lang="nb-NO">
              <a:cs typeface="Calibri"/>
            </a:endParaRPr>
          </a:p>
          <a:p>
            <a:r>
              <a:rPr lang="nb-NO">
                <a:cs typeface="Calibri"/>
              </a:rPr>
              <a:t>Dybder og fyllmasser iht. REN-standard.</a:t>
            </a:r>
          </a:p>
          <a:p>
            <a:r>
              <a:rPr lang="nb-NO">
                <a:cs typeface="Calibri"/>
              </a:rPr>
              <a:t>Rør skal leveres fra Midtnett. Kabel blir levert og trekkes i røret av Midtnett.</a:t>
            </a:r>
            <a:endParaRPr lang="nb-NO"/>
          </a:p>
          <a:p>
            <a:endParaRPr lang="nb-NO">
              <a:cs typeface="Calibri"/>
            </a:endParaRPr>
          </a:p>
          <a:p>
            <a:endParaRPr lang="nb-NO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7623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D63D99-FB3D-0B0C-F88B-EB6513703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682113"/>
          </a:xfrm>
        </p:spPr>
        <p:txBody>
          <a:bodyPr>
            <a:normAutofit fontScale="90000"/>
          </a:bodyPr>
          <a:lstStyle/>
          <a:p>
            <a:pPr algn="ctr"/>
            <a:r>
              <a:rPr lang="nb-NO"/>
              <a:t>Eksempel kabelgrøft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13FEB30-FF12-FF5B-3BA1-A452D671B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976" y="1914041"/>
            <a:ext cx="2006621" cy="1391963"/>
          </a:xfrm>
        </p:spPr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03B1470E-07B1-1FED-5467-4F80C569A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69" y="1261744"/>
            <a:ext cx="7615262" cy="525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1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132B827-5A8E-033F-E383-E7291966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394" y="293073"/>
            <a:ext cx="4914464" cy="1143000"/>
          </a:xfrm>
        </p:spPr>
        <p:txBody>
          <a:bodyPr/>
          <a:lstStyle/>
          <a:p>
            <a:r>
              <a:rPr lang="nb-NO"/>
              <a:t>Meldingsbehandling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F4D6A7-609E-78F8-C5CD-400AB5EE7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7138"/>
            <a:ext cx="7886700" cy="4579883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lvl="4"/>
            <a:endParaRPr lang="nb-NO" dirty="0"/>
          </a:p>
          <a:p>
            <a:r>
              <a:rPr lang="nb-NO" dirty="0"/>
              <a:t>Lese gjennom info-boks ved oppstart </a:t>
            </a:r>
            <a:r>
              <a:rPr lang="nb-NO" dirty="0" err="1"/>
              <a:t>Elsmart</a:t>
            </a:r>
            <a:r>
              <a:rPr lang="nb-NO" dirty="0"/>
              <a:t>. Vi endrer </a:t>
            </a:r>
            <a:r>
              <a:rPr lang="nb-NO" dirty="0" err="1"/>
              <a:t>rev.dato</a:t>
            </a:r>
            <a:r>
              <a:rPr lang="nb-NO" dirty="0"/>
              <a:t> ved endringer av tekst.</a:t>
            </a:r>
            <a:endParaRPr lang="nb-NO" dirty="0">
              <a:cs typeface="Calibri"/>
            </a:endParaRPr>
          </a:p>
          <a:p>
            <a:r>
              <a:rPr lang="nb-NO" dirty="0"/>
              <a:t>Start med å velg rett type melding. Er det flere anlegg under samme </a:t>
            </a:r>
            <a:r>
              <a:rPr lang="nb-NO" dirty="0" err="1"/>
              <a:t>Ov</a:t>
            </a:r>
            <a:r>
              <a:rPr lang="nb-NO" dirty="0"/>
              <a:t>, så velg flere måleranlegg. Merk hver undermelding med riktig adresse og bruksområdet.</a:t>
            </a:r>
          </a:p>
          <a:p>
            <a:r>
              <a:rPr lang="nb-NO" dirty="0">
                <a:cs typeface="Calibri"/>
              </a:rPr>
              <a:t>Skal et anlegg legges under et annet, så velg </a:t>
            </a:r>
            <a:r>
              <a:rPr lang="nb-NO" dirty="0" err="1">
                <a:cs typeface="Calibri"/>
              </a:rPr>
              <a:t>mld</a:t>
            </a:r>
            <a:r>
              <a:rPr lang="nb-NO" dirty="0">
                <a:cs typeface="Calibri"/>
              </a:rPr>
              <a:t>. på det anlegget som skal bestå. Skriv info om det som skal termineres i tilleggsopplysninger.</a:t>
            </a:r>
          </a:p>
          <a:p>
            <a:r>
              <a:rPr lang="nb-NO" dirty="0"/>
              <a:t>Riktig info om kunde. </a:t>
            </a:r>
            <a:r>
              <a:rPr lang="nb-NO" b="1" u="sng" dirty="0"/>
              <a:t>Navn, adresse, fødselsdato, tlf., epost. Alt er viktig!!</a:t>
            </a:r>
            <a:r>
              <a:rPr lang="nb-NO" dirty="0"/>
              <a:t>  </a:t>
            </a:r>
          </a:p>
          <a:p>
            <a:r>
              <a:rPr lang="nb-NO" dirty="0">
                <a:cs typeface="Calibri"/>
              </a:rPr>
              <a:t>Er nettkunde samme som eier, velg Ja. Mindre sjans for feil.</a:t>
            </a:r>
          </a:p>
          <a:p>
            <a:r>
              <a:rPr lang="nb-NO" dirty="0"/>
              <a:t>Adresse på enheten bør på plass ved forhåndsmelding, seinest ved ferdigmelding. Der det er flere enn 1 enheter må det vedlegges seksjonsoversikt. Det kan ikke tilkobles uten adresser.</a:t>
            </a:r>
          </a:p>
          <a:p>
            <a:r>
              <a:rPr lang="nb-NO" dirty="0">
                <a:cs typeface="Calibri"/>
              </a:rPr>
              <a:t>Skissevelger. Hvis det blir brukt feil skisse så blir melding avvist for redigering av installatør.</a:t>
            </a:r>
          </a:p>
          <a:p>
            <a:r>
              <a:rPr lang="nb-NO" dirty="0"/>
              <a:t>Legg ved kartskisse. Bruke kommunekart i                            Modum </a:t>
            </a:r>
            <a:r>
              <a:rPr lang="nb-NO" dirty="0" err="1">
                <a:hlinkClick r:id="rId2"/>
              </a:rPr>
              <a:t>Modum</a:t>
            </a:r>
            <a:r>
              <a:rPr lang="nb-NO" dirty="0">
                <a:hlinkClick r:id="rId2"/>
              </a:rPr>
              <a:t> kart (</a:t>
            </a:r>
            <a:r>
              <a:rPr lang="nb-NO" i="1" dirty="0">
                <a:hlinkClick r:id="rId2"/>
              </a:rPr>
              <a:t>kommunekart</a:t>
            </a:r>
            <a:r>
              <a:rPr lang="nb-NO" dirty="0">
                <a:hlinkClick r:id="rId2"/>
              </a:rPr>
              <a:t>.com)</a:t>
            </a:r>
            <a:r>
              <a:rPr lang="nb-NO" dirty="0"/>
              <a:t>, Origo i Sigdal </a:t>
            </a:r>
            <a:r>
              <a:rPr lang="nb-NO" dirty="0">
                <a:hlinkClick r:id="rId3"/>
              </a:rPr>
              <a:t>Origo</a:t>
            </a:r>
            <a:r>
              <a:rPr lang="nb-NO" dirty="0"/>
              <a:t> og Numedalskommunenes kartløsning</a:t>
            </a:r>
            <a:r>
              <a:rPr lang="nb-NO" dirty="0">
                <a:hlinkClick r:id="rId4"/>
              </a:rPr>
              <a:t>Flesberg kommune (nois.no)</a:t>
            </a:r>
            <a:r>
              <a:rPr lang="nb-NO" dirty="0"/>
              <a:t> i Flesberg.</a:t>
            </a:r>
          </a:p>
          <a:p>
            <a:r>
              <a:rPr lang="nb-NO" dirty="0" err="1">
                <a:cs typeface="Calibri"/>
              </a:rPr>
              <a:t>Elsmart</a:t>
            </a:r>
            <a:r>
              <a:rPr lang="nb-NO" dirty="0">
                <a:cs typeface="Calibri"/>
              </a:rPr>
              <a:t> faktura. Ved standard meldinger blir </a:t>
            </a:r>
            <a:r>
              <a:rPr lang="nb-NO" dirty="0" err="1">
                <a:cs typeface="Calibri"/>
              </a:rPr>
              <a:t>Elsmart</a:t>
            </a:r>
            <a:r>
              <a:rPr lang="nb-NO" dirty="0">
                <a:cs typeface="Calibri"/>
              </a:rPr>
              <a:t> faktura benyttet. Når </a:t>
            </a:r>
            <a:r>
              <a:rPr lang="nb-NO" dirty="0" err="1">
                <a:cs typeface="Calibri"/>
              </a:rPr>
              <a:t>mld</a:t>
            </a:r>
            <a:r>
              <a:rPr lang="nb-NO" dirty="0">
                <a:cs typeface="Calibri"/>
              </a:rPr>
              <a:t>. er godkjent blir det sendt tilbudsbrev. Når tilbud er akseptert blir det automatisk sendt faktura. Melding blir automatisk flyttet til godkjent når faktura er betalt. </a:t>
            </a:r>
            <a:r>
              <a:rPr lang="nb-NO" b="1" dirty="0"/>
              <a:t>Mye feil i epostadresse!! Denne er veldig viktig ved utsendelse av tilbudsbrev.</a:t>
            </a:r>
          </a:p>
          <a:p>
            <a:r>
              <a:rPr lang="nb-NO" dirty="0"/>
              <a:t>Ved</a:t>
            </a:r>
            <a:r>
              <a:rPr lang="nb-NO" b="1" dirty="0"/>
              <a:t> å</a:t>
            </a:r>
            <a:r>
              <a:rPr lang="nb-NO" dirty="0"/>
              <a:t>penbar</a:t>
            </a:r>
            <a:r>
              <a:rPr lang="nb-NO" b="1" dirty="0"/>
              <a:t> </a:t>
            </a:r>
            <a:r>
              <a:rPr lang="nb-NO" dirty="0"/>
              <a:t>feil info vil meldinga bli avvist. </a:t>
            </a:r>
            <a:r>
              <a:rPr lang="nb-NO" b="1" dirty="0"/>
              <a:t>Ingen nålevende i vårt distrikt er født i 1900.</a:t>
            </a:r>
            <a:endParaRPr lang="nb-NO" b="1" dirty="0">
              <a:cs typeface="Calibri"/>
            </a:endParaRP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771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1397219" y="952870"/>
            <a:ext cx="6349562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>
                <a:cs typeface="Calibri"/>
              </a:rPr>
              <a:t>5A måling – indirekte måling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2070304"/>
            <a:ext cx="8229600" cy="4501968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dirty="0">
                <a:cs typeface="Calibri"/>
              </a:rPr>
              <a:t>Når anlegget meldes må det oppgis størrelse på kabel eller skinner slik at det blir bestilt riktig målertrafoer. </a:t>
            </a:r>
            <a:r>
              <a:rPr lang="nb-NO" u="sng" dirty="0">
                <a:cs typeface="Calibri"/>
              </a:rPr>
              <a:t>Dette gjøres i feltet tilleggsopplysninger.</a:t>
            </a:r>
          </a:p>
          <a:p>
            <a:pPr marL="0" indent="0">
              <a:buNone/>
            </a:pPr>
            <a:r>
              <a:rPr lang="nb-NO" dirty="0">
                <a:cs typeface="Calibri"/>
              </a:rPr>
              <a:t>Ofte ønsker vi å bytte omkobler og trafoer ved ombygging og </a:t>
            </a:r>
            <a:r>
              <a:rPr lang="nb-NO" dirty="0" err="1">
                <a:cs typeface="Calibri"/>
              </a:rPr>
              <a:t>rehab</a:t>
            </a:r>
            <a:r>
              <a:rPr lang="nb-NO" dirty="0">
                <a:cs typeface="Calibri"/>
              </a:rPr>
              <a:t>. av anlegg.</a:t>
            </a:r>
          </a:p>
        </p:txBody>
      </p:sp>
    </p:spTree>
    <p:extLst>
      <p:ext uri="{BB962C8B-B14F-4D97-AF65-F5344CB8AC3E}">
        <p14:creationId xmlns:p14="http://schemas.microsoft.com/office/powerpoint/2010/main" val="16507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77C6012B-18F0-BA0E-789A-5D5C01D55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7615262" cy="1508895"/>
          </a:xfrm>
        </p:spPr>
        <p:txBody>
          <a:bodyPr>
            <a:normAutofit/>
          </a:bodyPr>
          <a:lstStyle/>
          <a:p>
            <a:r>
              <a:rPr lang="en-US" sz="1800" dirty="0" err="1"/>
              <a:t>Infoboks</a:t>
            </a:r>
            <a:r>
              <a:rPr lang="en-US" sz="1800" dirty="0"/>
              <a:t>. Les </a:t>
            </a:r>
            <a:r>
              <a:rPr lang="en-US" sz="1800" dirty="0" err="1"/>
              <a:t>igjennom</a:t>
            </a:r>
            <a:r>
              <a:rPr lang="en-US" sz="1800" dirty="0"/>
              <a:t>!</a:t>
            </a:r>
            <a:br>
              <a:rPr lang="en-US" sz="1800" dirty="0"/>
            </a:br>
            <a:r>
              <a:rPr lang="en-US" sz="1800" dirty="0"/>
              <a:t>Type </a:t>
            </a:r>
            <a:r>
              <a:rPr lang="en-US" sz="1800" dirty="0" err="1"/>
              <a:t>installasjon</a:t>
            </a:r>
            <a:r>
              <a:rPr lang="en-US" sz="1800" dirty="0"/>
              <a:t>. </a:t>
            </a:r>
            <a:r>
              <a:rPr lang="en-US" sz="1800" dirty="0" err="1"/>
              <a:t>Hva</a:t>
            </a:r>
            <a:r>
              <a:rPr lang="en-US" sz="1800" dirty="0"/>
              <a:t> </a:t>
            </a:r>
            <a:r>
              <a:rPr lang="en-US" sz="1800" dirty="0" err="1"/>
              <a:t>skal</a:t>
            </a:r>
            <a:r>
              <a:rPr lang="en-US" sz="1800" dirty="0"/>
              <a:t> </a:t>
            </a:r>
            <a:r>
              <a:rPr lang="en-US" sz="1800" dirty="0" err="1"/>
              <a:t>gjøres</a:t>
            </a:r>
            <a:r>
              <a:rPr lang="en-US" sz="1800" dirty="0"/>
              <a:t>? </a:t>
            </a:r>
            <a:r>
              <a:rPr lang="en-US" sz="1800" dirty="0" err="1"/>
              <a:t>Viktig</a:t>
            </a:r>
            <a:r>
              <a:rPr lang="en-US" sz="1800" dirty="0"/>
              <a:t> å </a:t>
            </a:r>
            <a:r>
              <a:rPr lang="en-US" sz="1800" dirty="0" err="1"/>
              <a:t>velge</a:t>
            </a:r>
            <a:r>
              <a:rPr lang="en-US" sz="1800" dirty="0"/>
              <a:t> </a:t>
            </a:r>
            <a:r>
              <a:rPr lang="en-US" sz="1800" dirty="0" err="1"/>
              <a:t>rett</a:t>
            </a:r>
            <a:r>
              <a:rPr lang="en-US" sz="1800" dirty="0"/>
              <a:t> type melding. Ta </a:t>
            </a:r>
            <a:r>
              <a:rPr lang="en-US" sz="1800" dirty="0" err="1"/>
              <a:t>kontakt</a:t>
            </a:r>
            <a:r>
              <a:rPr lang="en-US" sz="1800" dirty="0"/>
              <a:t> </a:t>
            </a:r>
            <a:r>
              <a:rPr lang="en-US" sz="1800" dirty="0" err="1"/>
              <a:t>hvis</a:t>
            </a:r>
            <a:r>
              <a:rPr lang="en-US" sz="1800" dirty="0"/>
              <a:t> </a:t>
            </a:r>
            <a:r>
              <a:rPr lang="en-US" sz="1800" dirty="0" err="1"/>
              <a:t>usikker</a:t>
            </a:r>
            <a:r>
              <a:rPr lang="en-US" sz="1800" dirty="0"/>
              <a:t>.</a:t>
            </a:r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A523DFB2-BC28-B6C3-BDEB-A661AC48CF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7723" b="-1"/>
          <a:stretch>
            <a:fillRect/>
          </a:stretch>
        </p:blipFill>
        <p:spPr>
          <a:xfrm>
            <a:off x="457200" y="1876576"/>
            <a:ext cx="7790507" cy="4706785"/>
          </a:xfrm>
          <a:noFill/>
        </p:spPr>
      </p:pic>
    </p:spTree>
    <p:extLst>
      <p:ext uri="{BB962C8B-B14F-4D97-AF65-F5344CB8AC3E}">
        <p14:creationId xmlns:p14="http://schemas.microsoft.com/office/powerpoint/2010/main" val="74882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4" descr="Et bilde som inneholder tekst, skjermbilde, Font, Parallell&#10;&#10;KI-generert innhold kan være feil.">
            <a:extLst>
              <a:ext uri="{FF2B5EF4-FFF2-40B4-BE49-F238E27FC236}">
                <a16:creationId xmlns:a16="http://schemas.microsoft.com/office/drawing/2014/main" id="{9E0A0EE0-0291-DD57-7902-34CFA6BED5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12" y="1600200"/>
            <a:ext cx="7345375" cy="4972050"/>
          </a:xfrm>
        </p:spPr>
      </p:pic>
    </p:spTree>
    <p:extLst>
      <p:ext uri="{BB962C8B-B14F-4D97-AF65-F5344CB8AC3E}">
        <p14:creationId xmlns:p14="http://schemas.microsoft.com/office/powerpoint/2010/main" val="288108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814D-AEDD-A72A-FDAD-4B61C36B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E9CC30A-342F-1B53-499C-7A55251B55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38" y="2620520"/>
            <a:ext cx="8975725" cy="1621744"/>
          </a:xfrm>
        </p:spPr>
      </p:pic>
    </p:spTree>
    <p:extLst>
      <p:ext uri="{BB962C8B-B14F-4D97-AF65-F5344CB8AC3E}">
        <p14:creationId xmlns:p14="http://schemas.microsoft.com/office/powerpoint/2010/main" val="122214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F76CD1-D6F3-E801-2C44-5DE72C970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3" name="Plassholder for innhold 12" descr="Et bilde som inneholder tekst, skjermbilde, Font, nummer&#10;&#10;KI-generert innhold kan være feil.">
            <a:extLst>
              <a:ext uri="{FF2B5EF4-FFF2-40B4-BE49-F238E27FC236}">
                <a16:creationId xmlns:a16="http://schemas.microsoft.com/office/drawing/2014/main" id="{DC88CBAD-532E-C4A0-719D-DA82BFFEA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254" y="1600200"/>
            <a:ext cx="6353492" cy="4972050"/>
          </a:xfrm>
        </p:spPr>
      </p:pic>
    </p:spTree>
    <p:extLst>
      <p:ext uri="{BB962C8B-B14F-4D97-AF65-F5344CB8AC3E}">
        <p14:creationId xmlns:p14="http://schemas.microsoft.com/office/powerpoint/2010/main" val="860160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3DE798-17B9-83F8-31BC-D99C02C7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/>
              <a:t>Elsmart</a:t>
            </a:r>
            <a:r>
              <a:rPr lang="nb-NO" dirty="0"/>
              <a:t> faktura</a:t>
            </a:r>
          </a:p>
        </p:txBody>
      </p:sp>
      <p:pic>
        <p:nvPicPr>
          <p:cNvPr id="5" name="Plassholder for innhold 4" descr="Et bilde som inneholder tekst, elektronikk, skjermbilde, Font&#10;&#10;KI-generert innhold kan være feil.">
            <a:extLst>
              <a:ext uri="{FF2B5EF4-FFF2-40B4-BE49-F238E27FC236}">
                <a16:creationId xmlns:a16="http://schemas.microsoft.com/office/drawing/2014/main" id="{29A8A051-F542-D350-3008-35025F58BC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50" y="1600200"/>
            <a:ext cx="7031899" cy="4972050"/>
          </a:xfrm>
        </p:spPr>
      </p:pic>
    </p:spTree>
    <p:extLst>
      <p:ext uri="{BB962C8B-B14F-4D97-AF65-F5344CB8AC3E}">
        <p14:creationId xmlns:p14="http://schemas.microsoft.com/office/powerpoint/2010/main" val="2446654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0015B9-F659-5FF3-C1B5-16597B7A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3600" dirty="0"/>
              <a:t>Info </a:t>
            </a:r>
            <a:r>
              <a:rPr lang="nb-NO" sz="3600" dirty="0" err="1"/>
              <a:t>Elsmart</a:t>
            </a:r>
            <a:r>
              <a:rPr lang="nb-NO" sz="3600" dirty="0"/>
              <a:t> faktura.</a:t>
            </a:r>
            <a:br>
              <a:rPr lang="nb-NO" sz="3600" dirty="0"/>
            </a:br>
            <a:r>
              <a:rPr lang="nb-NO" sz="3600" dirty="0"/>
              <a:t>Sendes ut samtidig med tilbudsbrev.</a:t>
            </a:r>
          </a:p>
        </p:txBody>
      </p:sp>
      <p:pic>
        <p:nvPicPr>
          <p:cNvPr id="5" name="Plassholder for innhold 4" descr="Et bilde som inneholder tekst, skjermbilde, dokument, brev&#10;&#10;KI-generert innhold kan være feil.">
            <a:extLst>
              <a:ext uri="{FF2B5EF4-FFF2-40B4-BE49-F238E27FC236}">
                <a16:creationId xmlns:a16="http://schemas.microsoft.com/office/drawing/2014/main" id="{5317B36D-E03E-24B0-1DE5-03F417CF33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09" y="1600510"/>
            <a:ext cx="6552381" cy="4971429"/>
          </a:xfrm>
        </p:spPr>
      </p:pic>
    </p:spTree>
    <p:extLst>
      <p:ext uri="{BB962C8B-B14F-4D97-AF65-F5344CB8AC3E}">
        <p14:creationId xmlns:p14="http://schemas.microsoft.com/office/powerpoint/2010/main" val="134845311"/>
      </p:ext>
    </p:extLst>
  </p:cSld>
  <p:clrMapOvr>
    <a:masterClrMapping/>
  </p:clrMapOvr>
</p:sld>
</file>

<file path=ppt/theme/theme1.xml><?xml version="1.0" encoding="utf-8"?>
<a:theme xmlns:a="http://schemas.openxmlformats.org/drawingml/2006/main" name="MNB PowerPoint-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MNB PowerPoint-mal</Template>
  <TotalTime>223</TotalTime>
  <Words>1059</Words>
  <Application>Microsoft Office PowerPoint</Application>
  <PresentationFormat>Skjermfremvisning (4:3)</PresentationFormat>
  <Paragraphs>74</Paragraphs>
  <Slides>18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3" baseType="lpstr">
      <vt:lpstr>Arial</vt:lpstr>
      <vt:lpstr>Calibri</vt:lpstr>
      <vt:lpstr>Roboto</vt:lpstr>
      <vt:lpstr>Times New Roman</vt:lpstr>
      <vt:lpstr>MNB PowerPoint-mal</vt:lpstr>
      <vt:lpstr>Meldinger – inntak –NEK399</vt:lpstr>
      <vt:lpstr>Meldingsbehandling</vt:lpstr>
      <vt:lpstr>5A måling – indirekte måling</vt:lpstr>
      <vt:lpstr>Infoboks. Les igjennom! Type installasjon. Hva skal gjøres? Viktig å velge rett type melding. Ta kontakt hvis usikker.</vt:lpstr>
      <vt:lpstr>PowerPoint-presentasjon</vt:lpstr>
      <vt:lpstr>PowerPoint-presentasjon</vt:lpstr>
      <vt:lpstr>PowerPoint-presentasjon</vt:lpstr>
      <vt:lpstr>Elsmart faktura</vt:lpstr>
      <vt:lpstr>Info Elsmart faktura. Sendes ut samtidig med tilbudsbrev.</vt:lpstr>
      <vt:lpstr>Tilbudsbrev Når dette aksepteres blir faktura sendt automatisk</vt:lpstr>
      <vt:lpstr>Betalingsbekreftelse Melding går nå videre som godkjent</vt:lpstr>
      <vt:lpstr>PowerPoint-presentasjon</vt:lpstr>
      <vt:lpstr>Søk etter meldinger.</vt:lpstr>
      <vt:lpstr>Inntak / tilkoblinger</vt:lpstr>
      <vt:lpstr>NEK 399 – eksisterende installasjon</vt:lpstr>
      <vt:lpstr>Formål og omfang NEK399:2022</vt:lpstr>
      <vt:lpstr>Kabelgrøfter </vt:lpstr>
      <vt:lpstr>Eksempel kabelgrøft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Per Bye</dc:creator>
  <cp:lastModifiedBy>Per Bye</cp:lastModifiedBy>
  <cp:revision>71</cp:revision>
  <dcterms:created xsi:type="dcterms:W3CDTF">2023-05-16T09:41:40Z</dcterms:created>
  <dcterms:modified xsi:type="dcterms:W3CDTF">2025-06-12T04:50:56Z</dcterms:modified>
</cp:coreProperties>
</file>