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67" r:id="rId2"/>
    <p:sldId id="426" r:id="rId3"/>
    <p:sldId id="427" r:id="rId4"/>
    <p:sldId id="442" r:id="rId5"/>
    <p:sldId id="443" r:id="rId6"/>
    <p:sldId id="421" r:id="rId7"/>
    <p:sldId id="423" r:id="rId8"/>
    <p:sldId id="432" r:id="rId9"/>
    <p:sldId id="433" r:id="rId10"/>
    <p:sldId id="434" r:id="rId11"/>
    <p:sldId id="447" r:id="rId12"/>
    <p:sldId id="445" r:id="rId13"/>
    <p:sldId id="444" r:id="rId14"/>
    <p:sldId id="455" r:id="rId15"/>
    <p:sldId id="430" r:id="rId16"/>
    <p:sldId id="460" r:id="rId17"/>
    <p:sldId id="439" r:id="rId18"/>
    <p:sldId id="438" r:id="rId19"/>
    <p:sldId id="437" r:id="rId20"/>
    <p:sldId id="424" r:id="rId21"/>
    <p:sldId id="428" r:id="rId22"/>
    <p:sldId id="435" r:id="rId23"/>
    <p:sldId id="461" r:id="rId24"/>
    <p:sldId id="459" r:id="rId25"/>
    <p:sldId id="431" r:id="rId26"/>
    <p:sldId id="425" r:id="rId27"/>
    <p:sldId id="457" r:id="rId28"/>
    <p:sldId id="458" r:id="rId29"/>
    <p:sldId id="449" r:id="rId30"/>
    <p:sldId id="462" r:id="rId31"/>
    <p:sldId id="463" r:id="rId32"/>
    <p:sldId id="440" r:id="rId33"/>
    <p:sldId id="441" r:id="rId34"/>
    <p:sldId id="456" r:id="rId35"/>
    <p:sldId id="450" r:id="rId36"/>
    <p:sldId id="451" r:id="rId37"/>
    <p:sldId id="452" r:id="rId38"/>
    <p:sldId id="453" r:id="rId39"/>
    <p:sldId id="379" r:id="rId40"/>
    <p:sldId id="374" r:id="rId41"/>
    <p:sldId id="375" r:id="rId42"/>
    <p:sldId id="376" r:id="rId43"/>
    <p:sldId id="386" r:id="rId44"/>
    <p:sldId id="387" r:id="rId45"/>
    <p:sldId id="381" r:id="rId46"/>
    <p:sldId id="406" r:id="rId47"/>
    <p:sldId id="382" r:id="rId48"/>
    <p:sldId id="388" r:id="rId49"/>
    <p:sldId id="350" r:id="rId50"/>
    <p:sldId id="356" r:id="rId51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E"/>
    <a:srgbClr val="0C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5" autoAdjust="0"/>
    <p:restoredTop sz="84895" autoAdjust="0"/>
  </p:normalViewPr>
  <p:slideViewPr>
    <p:cSldViewPr snapToGrid="0">
      <p:cViewPr varScale="1">
        <p:scale>
          <a:sx n="119" d="100"/>
          <a:sy n="119" d="100"/>
        </p:scale>
        <p:origin x="13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1T13:20:10.19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2050 0 24575,'0'3'0,"0"0"0,0 0 0,-1 0 0,1-1 0,-1 1 0,1 0 0,-1 0 0,0-1 0,-1 1 0,1 0 0,0-1 0,-1 1 0,1-1 0,-1 1 0,0-1 0,0 0 0,1 0 0,-2 0 0,1 0 0,0 0 0,0 0 0,-1-1 0,1 1 0,-1-1 0,1 0 0,-1 1 0,1-1 0,-1 0 0,0-1 0,0 1 0,0 0 0,-3 0 0,-12 1 0,0 0 0,0-1 0,0-1 0,-21-2 0,10 0 0,-73 3 0,-64-3 0,106-9 0,-14-1 0,-11 1 0,62 7 0,-47-3 0,-643 8 0,692 0 0,0 1 0,-26 6 0,26-4 0,0 0 0,-26 0 0,14-3 0,-42 9 0,43-5 0,-51 1 0,-73-6-1365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13:38:54.87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13 24575,'1200'0'0,"-1182"1"0,-1 1 0,33 8 0,29 2 0,50-1 0,25 1 0,1046-12 0,-1179-2 0,1 0 0,28-6 0,-28 3 0,1 2 0,26-2 0,-15 4 0,46-9 0,-46 4 0,53-1 0,-35 7 0,-31-2 0,0 1 0,0 2 0,1 0 0,-1 1 0,0 1 0,0 0 0,-1 2 0,34 12 0,-52-15 7,1-1-1,0 0 0,-1 1 0,1-1 1,0 0-1,0-1 0,-1 1 1,1 0-1,0-1 0,0 1 1,0-1-1,0 0 0,0 0 0,0 0 1,0-1-1,0 1 0,0-1 1,3-1-1,-3 1-93,0-1-1,-1 0 1,1-1 0,-1 1-1,0 0 1,1-1 0,-1 1-1,0-1 1,-1 0-1,1 1 1,0-1 0,-1 0-1,0 0 1,1 0 0,-1 0-1,1-5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13:38:59.3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84 24575,'27'1'0,"53"10"0,-52-6 0,49 2 0,1128-7 0,-551-1 0,-626-1 0,50-8 0,-49 5 0,48-2 0,1122 8 0,-1194-1 9,0-1-1,0 1 1,0-1-1,0 0 1,0-1 0,0 1-1,0-1 1,0 0-1,-1 0 1,1 0-1,-1 0 1,1-1-1,5-4 1,0-2-380,-1 0-1,0-1 1,16-20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08:43:57.38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24575,'1984'0'0,"-1930"10"3,2 2 57,-54-12-150,1 0 1,0 0 0,-1 0 0,1 0 0,0 0-1,-1 0 1,1-1 0,0 1 0,-1-1-1,1 0 1,0 0 0,-1 0 0,1 0-1,-1 0 1,4-3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08:44:02.9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0 100 24575,'50'-1'0,"-1"-3"0,52-9 0,63-8 0,-121 15 0,1 2 0,53 2 0,-53 2 0,0-2 0,50-8 0,58-5 0,-43 6 0,22-2 0,177 10 0,-140 3 0,-27-4 0,153 5 0,-268 1 0,0 1 0,41 13 0,7 2 0,-38-10 0,-1 1 0,-1 2 0,64 33 0,-43-19 0,-32-19 0,0 0 0,1-1 0,-1-2 0,1 0 0,1-2 0,-1 0 0,36-2 0,-56-1 12,0 0 0,1 0 0,-1 0 0,0-1 0,0 0 0,0 1 0,1-2 0,-1 1 0,5-3 0,-7 3-90,0 0 0,0-1 0,0 1-1,-1-1 1,1 1 0,0-1 0,-1 0 0,1 0 0,-1 1-1,0-1 1,1 0 0,-1 0 0,0-1 0,0 1 0,-1 0-1,1 0 1,0 0 0,0-5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7T08:44:05.22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26 24575,'851'0'0,"-808"-2"0,46-8 0,27-1 0,545 8 0,-340 5 0,-305-1 34,0 1-1,0 0 0,16 5 0,34 5-1531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10:49:18.43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24575,'10'0'0,"0"1"0,0 1 0,0 0 0,11 4 0,35 5 0,54-9 0,-67-2 0,0 1 0,69 11 0,98 22 0,-147-23 0,-40-7 0,1 0 0,31 1 0,-5-4 0,95 15 0,-92-11 0,0-1 0,86-6 0,-37 0 0,-74 0 0,51-8 0,-51 5 0,49-2 0,1028 8-1365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10:49:22.95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24575,'1295'0'0,"-1281"0"32,-1 2 1,0 0-1,18 5 0,17 2-1526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10:49:27.99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24575,'989'0'0,"-967"1"0,-1 1 0,29 7 0,-27-5 0,-1 0 0,27 0 0,17-5 0,-32 0 0,-1 1 0,1 2 0,0 1 0,34 7 0,-51-6-455,1-1 0,31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11:02:28.3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73 24575,'542'0'0,"-514"-2"0,1-1 0,-1-2 0,1 0 0,44-16 0,-46 12 0,1 1 0,-1 2 0,2 1 0,49-3 0,651 9 0,-712 1 0,1 0 0,-1 0 0,0 2 0,32 10 0,-32-8 0,1-1 0,0 0 0,-1-2 0,29 3 0,1-3 0,84 17 0,-86-11 0,0-2 0,54 1 0,177 3 0,24 0 0,193-11 0,-476 1 0,0 1 0,33 7 0,30 3 0,296-12-1365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11:02:32.11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 24575,'67'0'0,"1"3"0,115 21 0,-128-16 0,1-2 0,99-3 0,11 0 0,-89 9 0,-56-7 0,1-2 0,30 2 0,48-7 0,78 3 0,-108 10 0,-49-6 0,1-2 0,29 2 0,-5-5-1365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1T13:20:12.8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1581 111 24575,'-39'-2'0,"0"-2"0,-64-15 0,-18-2 0,18 0 0,79 14 0,0 1 0,-1 2 0,-32-3 0,-120 10 0,-70-5 0,184-8 0,53 7 0,-1 1 0,0 0 0,0 0 0,0 1 0,0 1 0,0 0 0,0 0 0,0 1 0,-19 5 0,-69 30 0,71-24 0,0-2 0,-51 13 0,35-16 0,22-4 0,-1 1 0,1 1 0,0 0 0,-41 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11:02:36.80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27 24575,'49'-11'0,"-7"0"0,295 6 0,-180 8 0,977-3 0,-1122 1-254,1 0-1,-1 1 1,1 1 0,14 4-1,-26-7 162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0T08:14:45.2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55 24575,'44'0'0,"-1"-2"0,66-11 0,44-17 0,-92 24 0,-1 3 0,88 5 0,-32 1 0,19-6 0,145 6 0,-157 20 0,-88-16-21,-32-5-58,1 0 0,0-1 0,0 0 0,0 0-1,0 0 1,0-1 0,1 1 0,-1-1 0,0 0 0,0 0 0,0 0 0,0-1 0,0 1 0,0-1 0,0 0 0,6-2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1T13:19:14.11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3354 98 24575,'-546'0'0,"530"-1"0,1 0 0,0-1 0,0-1 0,0-1 0,-20-7 0,-28-7 0,-69-5 0,70 17 0,1 3 0,-85 5 0,31 1 0,62-1 0,-86 14 0,1 6 0,-102 7 0,174-19 0,44-6 0,1-1 0,-25 1 0,-757-5 0,780 0 0,-1-2 0,-28-6 0,-4-1 0,-3 1 0,30 4 0,1 1 0,-35 0 0,-8 5 0,-81-2 0,151 1-4,-1 0-1,0 0 1,0 0-1,1-1 1,-1 1-1,0 0 1,1-1 0,-1 1-1,0-1 1,1 0-1,-1 1 1,1-1-1,-1 0 1,1 0-1,-1 0 1,1 0-1,-2-2 1,2 2 12,1 0 1,0 0-1,-1 0 0,1 1 1,0-1-1,0 0 0,-1 0 1,1 0-1,0 0 0,0 0 1,0 0-1,0 0 0,0 0 1,1 1-1,-1-1 0,0 0 1,0 0-1,0 0 0,1 0 1,-1 0-1,0 1 0,1-1 1,0-1-1,2-2-143,0 0 0,0 0 0,0 0 0,1 1 0,-1-1 0,1 1 0,0 0 0,0 0 0,0 0 0,6-3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1T13:19:16.707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2171 37 24575,'-65'0'0,"-51"-1"0,-121 16 0,114-6 0,-177-7 0,136-4 0,-682 2 0,826-2 0,0 0 0,0-1 0,1-1 0,-26-8 0,25 6 0,0 0 0,-1 2 0,-39-3 0,45 5-341,1 1 0,0-2-1,-18-5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6:36:22.50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1264 954 24575,'-18'-2'0,"1"-1"0,-1-1 0,0 0 0,1-1 0,0-1 0,0-1 0,-21-11 0,-5-1 0,-39-16 0,1-3 0,1-4 0,3-3 0,2-3 0,-119-101 0,97 57 0,5-3 0,-79-109 0,60 67-1365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6:30:15.13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24452,'736'0'0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08:14:26.03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24575,'9'8'0,"0"-1"0,1 0 0,-1 0 0,1-1 0,1-1 0,-1 1 0,1-2 0,0 0 0,0 0 0,0 0 0,1-2 0,-1 1 0,13 0 0,23 0 0,0-1 0,46-4 0,-15-1 0,1263 3 0,-1314 2 0,52 9 0,-51-6 0,50 2 0,392-8 0,-457 2 0,-1 1 0,1 0 0,-1 0 0,0 2 0,0-1 0,19 9 0,29 9 0,-25-14 0,-1 0 0,1-2 0,-1-2 0,39-1 0,52 0 0,103-5 0,-165-8 0,15-1 0,-39 9 0,42-9 0,-13 2 0,-10 0 0,-39 6 0,0 0 0,26 0 0,57-8 0,-71 6 0,48-1 0,-37 6 0,-10 0 0,54 5 0,-77-3 0,-1 0 0,1 1 0,-1 0 0,1 1 0,-1 0 0,0 0 0,0 0 0,0 1 0,0 1 0,13 9 0,7 5-1365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08:14:29.98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24 24575,'76'1'0,"84"-3"0,-90-9 0,-48 7 0,0 0 0,29 0 0,114 5-1365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08:14:33.91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24575,'4'0'0,"6"0"0,4 0 0,5 0 0,2 0 0,2 0 0,2 0 0,-1 0 0,1 0 0,-1 0 0,0 0 0,0 0 0,0 0 0,-1 0 0,1 0 0,-1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73ECB-924E-4E6B-9039-081559B82541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8AB8-91CC-47A8-B280-396947EDAE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411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8AB8-91CC-47A8-B280-396947EDAE47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18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7BE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AF6DF-0CBE-48E6-8262-7D1FEE797A77}" type="datetimeFigureOut">
              <a:rPr lang="nb-NO" smtClean="0"/>
              <a:pPr/>
              <a:t>12.06.2025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BC81F-4270-44F2-B442-F286DD4D3F0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 descr="bu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710" y="3683616"/>
            <a:ext cx="2658902" cy="3219470"/>
          </a:xfrm>
          <a:prstGeom prst="rect">
            <a:avLst/>
          </a:prstGeom>
        </p:spPr>
      </p:pic>
      <p:pic>
        <p:nvPicPr>
          <p:cNvPr id="26" name="Bilde 25" descr="Midtnett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843450" y="43656"/>
            <a:ext cx="1307638" cy="980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customXml" Target="../ink/ink8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customXml" Target="../ink/ink11.xml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13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16.xml"/><Relationship Id="rId4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customXml" Target="../ink/ink19.xml"/><Relationship Id="rId10" Type="http://schemas.openxmlformats.org/officeDocument/2006/relationships/image" Target="../media/image230.png"/><Relationship Id="rId4" Type="http://schemas.openxmlformats.org/officeDocument/2006/relationships/image" Target="../media/image200.png"/><Relationship Id="rId9" Type="http://schemas.openxmlformats.org/officeDocument/2006/relationships/customXml" Target="../ink/ink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5C0AA-AAC9-2C64-13CA-8F385911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DLE Midtnett  Juni  2025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FFD4E0-C2BE-5CFD-C4CE-B947C67F5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Morten utfører kontroll ved boliger, hytter, nyanlegg og virksomheter i Modum, Sigdal og Flesberg.</a:t>
            </a:r>
          </a:p>
          <a:p>
            <a:r>
              <a:rPr lang="nb-NO" dirty="0"/>
              <a:t>Robert utfører kontroll av boliger, hytter, nyanlegg og virksomheter I Modum, Sigdal og Flesberg.  </a:t>
            </a:r>
          </a:p>
          <a:p>
            <a:r>
              <a:rPr lang="nb-NO" dirty="0"/>
              <a:t>Norsk El-kontroll ved Tom Andersen utfører kontroller av boliger og hytter i nedre del av Sigdal.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970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6D1B00-5CE8-F445-4031-159E6C2B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foran måler</a:t>
            </a:r>
          </a:p>
        </p:txBody>
      </p:sp>
      <p:pic>
        <p:nvPicPr>
          <p:cNvPr id="5" name="Plassholder for innhold 4" descr="Et bilde som inneholder Elektrisk kobling, maskin, elektronikk, Strømforsyning&#10;&#10;KI-generert innhold kan være feil.">
            <a:extLst>
              <a:ext uri="{FF2B5EF4-FFF2-40B4-BE49-F238E27FC236}">
                <a16:creationId xmlns:a16="http://schemas.microsoft.com/office/drawing/2014/main" id="{CDBE3376-9B4A-1895-B546-A388EB349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9" y="1611312"/>
            <a:ext cx="6511158" cy="4972050"/>
          </a:xfrm>
        </p:spPr>
      </p:pic>
    </p:spTree>
    <p:extLst>
      <p:ext uri="{BB962C8B-B14F-4D97-AF65-F5344CB8AC3E}">
        <p14:creationId xmlns:p14="http://schemas.microsoft.com/office/powerpoint/2010/main" val="3505748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4A543B-A7AE-7888-AB9D-1B357978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inntak</a:t>
            </a:r>
          </a:p>
        </p:txBody>
      </p:sp>
      <p:pic>
        <p:nvPicPr>
          <p:cNvPr id="5" name="Plassholder for innhold 4" descr="Et bilde som inneholder grunn, Elektrisk kobling, kabel, utendørs&#10;&#10;KI-generert innhold kan være feil.">
            <a:extLst>
              <a:ext uri="{FF2B5EF4-FFF2-40B4-BE49-F238E27FC236}">
                <a16:creationId xmlns:a16="http://schemas.microsoft.com/office/drawing/2014/main" id="{A16EA14E-F158-FB19-07C4-E58109552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0"/>
            <a:ext cx="5092262" cy="4972050"/>
          </a:xfrm>
        </p:spPr>
      </p:pic>
    </p:spTree>
    <p:extLst>
      <p:ext uri="{BB962C8B-B14F-4D97-AF65-F5344CB8AC3E}">
        <p14:creationId xmlns:p14="http://schemas.microsoft.com/office/powerpoint/2010/main" val="331742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4F6444-FC74-0065-E14B-54D60D6C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inntak</a:t>
            </a:r>
          </a:p>
        </p:txBody>
      </p:sp>
      <p:pic>
        <p:nvPicPr>
          <p:cNvPr id="5" name="Plassholder for innhold 4" descr="Et bilde som inneholder Elektrisk kobling, kabel, Strømforsyning, elektronikk&#10;&#10;KI-generert innhold kan være feil.">
            <a:extLst>
              <a:ext uri="{FF2B5EF4-FFF2-40B4-BE49-F238E27FC236}">
                <a16:creationId xmlns:a16="http://schemas.microsoft.com/office/drawing/2014/main" id="{6E8661F9-862A-1DD9-6A82-4ED731438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1" y="1417638"/>
            <a:ext cx="4900863" cy="5304004"/>
          </a:xfrm>
        </p:spPr>
      </p:pic>
    </p:spTree>
    <p:extLst>
      <p:ext uri="{BB962C8B-B14F-4D97-AF65-F5344CB8AC3E}">
        <p14:creationId xmlns:p14="http://schemas.microsoft.com/office/powerpoint/2010/main" val="259165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A722A3-82F1-032D-1252-73059DC1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</a:t>
            </a:r>
          </a:p>
        </p:txBody>
      </p:sp>
      <p:pic>
        <p:nvPicPr>
          <p:cNvPr id="5" name="Plassholder for innhold 4" descr="Et bilde som inneholder tekst, vegg, innendørs, måler&#10;&#10;KI-generert innhold kan være feil.">
            <a:extLst>
              <a:ext uri="{FF2B5EF4-FFF2-40B4-BE49-F238E27FC236}">
                <a16:creationId xmlns:a16="http://schemas.microsoft.com/office/drawing/2014/main" id="{BF0D4FFB-C134-29B9-F9AB-130252A37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76" y="1600200"/>
            <a:ext cx="5905047" cy="4972050"/>
          </a:xfrm>
        </p:spPr>
      </p:pic>
    </p:spTree>
    <p:extLst>
      <p:ext uri="{BB962C8B-B14F-4D97-AF65-F5344CB8AC3E}">
        <p14:creationId xmlns:p14="http://schemas.microsoft.com/office/powerpoint/2010/main" val="2704800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6D8391-7EB2-BB4F-30C7-FB63D2D4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inntak </a:t>
            </a:r>
          </a:p>
        </p:txBody>
      </p:sp>
      <p:pic>
        <p:nvPicPr>
          <p:cNvPr id="5" name="Plassholder for innhold 4" descr="Et bilde som inneholder Elektrisk kobling, kabel, Strømforsyning, maskin&#10;&#10;KI-generert innhold kan være feil.">
            <a:extLst>
              <a:ext uri="{FF2B5EF4-FFF2-40B4-BE49-F238E27FC236}">
                <a16:creationId xmlns:a16="http://schemas.microsoft.com/office/drawing/2014/main" id="{A7D27EE5-B466-E2DB-CA24-050B7D6FC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2364"/>
            <a:ext cx="8229600" cy="4887721"/>
          </a:xfrm>
        </p:spPr>
      </p:pic>
    </p:spTree>
    <p:extLst>
      <p:ext uri="{BB962C8B-B14F-4D97-AF65-F5344CB8AC3E}">
        <p14:creationId xmlns:p14="http://schemas.microsoft.com/office/powerpoint/2010/main" val="78122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9FA213-59DA-75D2-851F-FE802F28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C206384-30B1-0143-CCA8-41985AB0C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578" y="1600200"/>
            <a:ext cx="5088843" cy="4972050"/>
          </a:xfrm>
        </p:spPr>
      </p:pic>
    </p:spTree>
    <p:extLst>
      <p:ext uri="{BB962C8B-B14F-4D97-AF65-F5344CB8AC3E}">
        <p14:creationId xmlns:p14="http://schemas.microsoft.com/office/powerpoint/2010/main" val="4040136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63C0C-7F9F-5529-BD34-7D27B607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9590B9-F39E-AF68-7D2B-B32660824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Tilkoblinger </a:t>
            </a:r>
          </a:p>
          <a:p>
            <a:r>
              <a:rPr lang="nb-NO" dirty="0"/>
              <a:t>Bruke rør fra sikringsskap inne </a:t>
            </a:r>
          </a:p>
          <a:p>
            <a:r>
              <a:rPr lang="nb-NO" dirty="0"/>
              <a:t>Montere Nek 399 skap med bedre plass </a:t>
            </a:r>
          </a:p>
          <a:p>
            <a:r>
              <a:rPr lang="nb-NO" dirty="0"/>
              <a:t>Sluttkontroll = Tilkobling nye vern etter måler og overbelastningsvern</a:t>
            </a:r>
          </a:p>
          <a:p>
            <a:r>
              <a:rPr lang="nb-NO" dirty="0"/>
              <a:t>Montere kurser i Nek 399 = kursfortegnelse</a:t>
            </a:r>
          </a:p>
          <a:p>
            <a:r>
              <a:rPr lang="nb-NO" dirty="0"/>
              <a:t>Riktig merking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3212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482996-BBBA-E47F-65E6-6DAB3269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Tilkobling jordledning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BA1DC77-DBFC-6A9E-60F5-349046DA6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589" y="1600200"/>
            <a:ext cx="5832389" cy="4972050"/>
          </a:xfrm>
        </p:spPr>
      </p:pic>
    </p:spTree>
    <p:extLst>
      <p:ext uri="{BB962C8B-B14F-4D97-AF65-F5344CB8AC3E}">
        <p14:creationId xmlns:p14="http://schemas.microsoft.com/office/powerpoint/2010/main" val="3249900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75C921-7C53-3342-FFF2-EB57A8B5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Tilkobling jordledning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C7995A0-0E1D-8B57-167C-7FEDC87E1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712" y="1729945"/>
            <a:ext cx="7193813" cy="4399005"/>
          </a:xfrm>
        </p:spPr>
      </p:pic>
    </p:spTree>
    <p:extLst>
      <p:ext uri="{BB962C8B-B14F-4D97-AF65-F5344CB8AC3E}">
        <p14:creationId xmlns:p14="http://schemas.microsoft.com/office/powerpoint/2010/main" val="4028043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1F75D9-5FF6-CEA3-96C7-F0C65776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Tilkobling jordledning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CA78D14-24DB-FE40-5F83-79BB362B8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547" y="1752274"/>
            <a:ext cx="7020905" cy="4667901"/>
          </a:xfrm>
        </p:spPr>
      </p:pic>
    </p:spTree>
    <p:extLst>
      <p:ext uri="{BB962C8B-B14F-4D97-AF65-F5344CB8AC3E}">
        <p14:creationId xmlns:p14="http://schemas.microsoft.com/office/powerpoint/2010/main" val="136640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EA4AC0-A23A-520E-8077-167244BA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Innstilling </a:t>
            </a:r>
            <a:r>
              <a:rPr lang="nb-NO" dirty="0" err="1"/>
              <a:t>Sanako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A201BA-8938-35E3-067F-0BF8F6D44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968" y="1507524"/>
            <a:ext cx="6870356" cy="5367666"/>
          </a:xfrm>
        </p:spPr>
      </p:pic>
    </p:spTree>
    <p:extLst>
      <p:ext uri="{BB962C8B-B14F-4D97-AF65-F5344CB8AC3E}">
        <p14:creationId xmlns:p14="http://schemas.microsoft.com/office/powerpoint/2010/main" val="2221930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31BA49-8DD9-387D-47D3-A16DACC7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Varmgang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7234DFF-892A-E3BB-5DF4-DC066A5E7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864" y="1600200"/>
            <a:ext cx="5177481" cy="4972050"/>
          </a:xfrm>
        </p:spPr>
      </p:pic>
    </p:spTree>
    <p:extLst>
      <p:ext uri="{BB962C8B-B14F-4D97-AF65-F5344CB8AC3E}">
        <p14:creationId xmlns:p14="http://schemas.microsoft.com/office/powerpoint/2010/main" val="352887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32CBDE-9DE7-76E9-05C5-4EAE79CC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Varmgang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DB66724-EBFF-DC02-F218-5E63398A8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075" y="1661774"/>
            <a:ext cx="5553850" cy="4848902"/>
          </a:xfrm>
        </p:spPr>
      </p:pic>
    </p:spTree>
    <p:extLst>
      <p:ext uri="{BB962C8B-B14F-4D97-AF65-F5344CB8AC3E}">
        <p14:creationId xmlns:p14="http://schemas.microsoft.com/office/powerpoint/2010/main" val="64383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823B94-B51C-0C16-22F4-D6495F49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Overspenning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D88C2C1-EF3F-729B-6640-25DEF6296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968" y="1989439"/>
            <a:ext cx="7034494" cy="4593923"/>
          </a:xfrm>
        </p:spPr>
      </p:pic>
    </p:spTree>
    <p:extLst>
      <p:ext uri="{BB962C8B-B14F-4D97-AF65-F5344CB8AC3E}">
        <p14:creationId xmlns:p14="http://schemas.microsoft.com/office/powerpoint/2010/main" val="2000093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60957A-5CFD-38B7-18EA-36DF6C47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Overspenning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FC40CA0-2F40-9807-FEBF-A70FB0DD5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589" y="1600200"/>
            <a:ext cx="4307306" cy="4972050"/>
          </a:xfrm>
        </p:spPr>
      </p:pic>
    </p:spTree>
    <p:extLst>
      <p:ext uri="{BB962C8B-B14F-4D97-AF65-F5344CB8AC3E}">
        <p14:creationId xmlns:p14="http://schemas.microsoft.com/office/powerpoint/2010/main" val="2608860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3C4E27-03B3-3814-CFFE-1A9F0BF9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Fullt skap, merking, </a:t>
            </a:r>
            <a:r>
              <a:rPr lang="nb-NO" dirty="0" err="1"/>
              <a:t>Cint</a:t>
            </a:r>
            <a:endParaRPr lang="nb-NO" dirty="0"/>
          </a:p>
        </p:txBody>
      </p:sp>
      <p:pic>
        <p:nvPicPr>
          <p:cNvPr id="5" name="Plassholder for innhold 4" descr="Et bilde som inneholder tekst, maskin, innendørs, kjøleskap&#10;&#10;KI-generert innhold kan være feil.">
            <a:extLst>
              <a:ext uri="{FF2B5EF4-FFF2-40B4-BE49-F238E27FC236}">
                <a16:creationId xmlns:a16="http://schemas.microsoft.com/office/drawing/2014/main" id="{68446054-2F9F-A55B-D599-EF84EA73D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69" y="1331495"/>
            <a:ext cx="5534526" cy="5454316"/>
          </a:xfrm>
        </p:spPr>
      </p:pic>
    </p:spTree>
    <p:extLst>
      <p:ext uri="{BB962C8B-B14F-4D97-AF65-F5344CB8AC3E}">
        <p14:creationId xmlns:p14="http://schemas.microsoft.com/office/powerpoint/2010/main" val="46114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6453B2-FD11-7039-EF58-2CD30A08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Vaskehall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D1ECF82-6491-D4DD-05BC-DFA325C3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887" y="1643450"/>
            <a:ext cx="4255397" cy="4939912"/>
          </a:xfrm>
        </p:spPr>
      </p:pic>
    </p:spTree>
    <p:extLst>
      <p:ext uri="{BB962C8B-B14F-4D97-AF65-F5344CB8AC3E}">
        <p14:creationId xmlns:p14="http://schemas.microsoft.com/office/powerpoint/2010/main" val="3701221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D8FF1B-226E-852C-035E-D5E7EE75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Tilkobling prov-kasse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B2063AF-36A1-398E-2F81-243AB877C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945" y="1417637"/>
            <a:ext cx="5931243" cy="5369417"/>
          </a:xfrm>
        </p:spPr>
      </p:pic>
    </p:spTree>
    <p:extLst>
      <p:ext uri="{BB962C8B-B14F-4D97-AF65-F5344CB8AC3E}">
        <p14:creationId xmlns:p14="http://schemas.microsoft.com/office/powerpoint/2010/main" val="3699697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BD4398-E9F0-91F4-D8E2-A1AA5A52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Tilkobling varmvannsbereder</a:t>
            </a:r>
          </a:p>
        </p:txBody>
      </p:sp>
      <p:pic>
        <p:nvPicPr>
          <p:cNvPr id="5" name="Plassholder for innhold 4" descr="Et bilde som inneholder innendørs, vegg, vask, speil&#10;&#10;KI-generert innhold kan være feil.">
            <a:extLst>
              <a:ext uri="{FF2B5EF4-FFF2-40B4-BE49-F238E27FC236}">
                <a16:creationId xmlns:a16="http://schemas.microsoft.com/office/drawing/2014/main" id="{A5E782F7-05D1-C118-7F8A-7B3324032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600200"/>
            <a:ext cx="5245767" cy="5193632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7D8B9E7F-E3DB-09E6-1A49-E149BCF27F31}"/>
                  </a:ext>
                </a:extLst>
              </p14:cNvPr>
              <p14:cNvContentPartPr/>
              <p14:nvPr/>
            </p14:nvContentPartPr>
            <p14:xfrm>
              <a:off x="4975200" y="6105625"/>
              <a:ext cx="455400" cy="343440"/>
            </p14:xfrm>
          </p:contentPart>
        </mc:Choice>
        <mc:Fallback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7D8B9E7F-E3DB-09E6-1A49-E149BCF27F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2560" y="6042985"/>
                <a:ext cx="581040" cy="46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9476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3A6863-3187-02E4-9E80-5BE4CF71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Stikkontakt kjøkkenbenk</a:t>
            </a:r>
          </a:p>
        </p:txBody>
      </p:sp>
      <p:pic>
        <p:nvPicPr>
          <p:cNvPr id="5" name="Plassholder for innhold 4" descr="Et bilde som inneholder innendørs, kabinett, Arbeidsplate, vegg&#10;&#10;KI-generert innhold kan være feil.">
            <a:extLst>
              <a:ext uri="{FF2B5EF4-FFF2-40B4-BE49-F238E27FC236}">
                <a16:creationId xmlns:a16="http://schemas.microsoft.com/office/drawing/2014/main" id="{C981579E-2985-4D12-6FE3-B80F82E41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4" y="1278316"/>
            <a:ext cx="7058578" cy="5293934"/>
          </a:xfrm>
        </p:spPr>
      </p:pic>
    </p:spTree>
    <p:extLst>
      <p:ext uri="{BB962C8B-B14F-4D97-AF65-F5344CB8AC3E}">
        <p14:creationId xmlns:p14="http://schemas.microsoft.com/office/powerpoint/2010/main" val="1597070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C30503-6AA1-D7F3-49BD-BD4243B7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Innstrekk</a:t>
            </a:r>
            <a:endParaRPr lang="nb-NO" dirty="0"/>
          </a:p>
        </p:txBody>
      </p:sp>
      <p:pic>
        <p:nvPicPr>
          <p:cNvPr id="5" name="Plassholder for innhold 4" descr="Et bilde som inneholder konstruksjon, utendørs, himmel, strykejern&#10;&#10;KI-generert innhold kan være feil.">
            <a:extLst>
              <a:ext uri="{FF2B5EF4-FFF2-40B4-BE49-F238E27FC236}">
                <a16:creationId xmlns:a16="http://schemas.microsoft.com/office/drawing/2014/main" id="{1D64AB37-CF05-A110-2C0B-955B3EC13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66" y="1600200"/>
            <a:ext cx="6117020" cy="4972050"/>
          </a:xfrm>
        </p:spPr>
      </p:pic>
    </p:spTree>
    <p:extLst>
      <p:ext uri="{BB962C8B-B14F-4D97-AF65-F5344CB8AC3E}">
        <p14:creationId xmlns:p14="http://schemas.microsoft.com/office/powerpoint/2010/main" val="387667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38DFBE-517F-3842-995F-0356FE88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Innstilling </a:t>
            </a:r>
            <a:r>
              <a:rPr lang="nb-NO" dirty="0" err="1"/>
              <a:t>Sanako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21C0818-0F9B-C558-22EF-187F617CC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249" y="1417638"/>
            <a:ext cx="6966557" cy="541698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60191EF3-5B1D-3B07-5062-2C51DF276EF9}"/>
                  </a:ext>
                </a:extLst>
              </p14:cNvPr>
              <p14:cNvContentPartPr/>
              <p14:nvPr/>
            </p14:nvContentPartPr>
            <p14:xfrm>
              <a:off x="1451520" y="3336606"/>
              <a:ext cx="738360" cy="2628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60191EF3-5B1D-3B07-5062-2C51DF276E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8520" y="3273606"/>
                <a:ext cx="8640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694F343B-B300-F26E-4D0D-B4D1E4203542}"/>
                  </a:ext>
                </a:extLst>
              </p14:cNvPr>
              <p14:cNvContentPartPr/>
              <p14:nvPr/>
            </p14:nvContentPartPr>
            <p14:xfrm>
              <a:off x="1428120" y="3625686"/>
              <a:ext cx="569160" cy="489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694F343B-B300-F26E-4D0D-B4D1E42035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5480" y="3563046"/>
                <a:ext cx="694800" cy="17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2946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0F486-65D1-99BA-3CE7-023ED1AC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Sikringsskap ved dusj</a:t>
            </a:r>
          </a:p>
        </p:txBody>
      </p:sp>
      <p:pic>
        <p:nvPicPr>
          <p:cNvPr id="5" name="Plassholder for innhold 4" descr="Et bilde som inneholder innendørs, vegg, vask, Badarmatur&#10;&#10;KI-generert innhold kan være feil.">
            <a:extLst>
              <a:ext uri="{FF2B5EF4-FFF2-40B4-BE49-F238E27FC236}">
                <a16:creationId xmlns:a16="http://schemas.microsoft.com/office/drawing/2014/main" id="{B47960BE-9EA2-E6CD-A788-D7D08951B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600200"/>
            <a:ext cx="6629400" cy="497205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532F518A-300C-24BD-1297-9776FFC80CB4}"/>
                  </a:ext>
                </a:extLst>
              </p14:cNvPr>
              <p14:cNvContentPartPr/>
              <p14:nvPr/>
            </p14:nvContentPartPr>
            <p14:xfrm>
              <a:off x="6825600" y="3970105"/>
              <a:ext cx="265320" cy="72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532F518A-300C-24BD-1297-9776FFC80C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62600" y="3844105"/>
                <a:ext cx="390960" cy="25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690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FA895A-3CAF-4FF2-C03A-F92113BD2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Sikringsskap</a:t>
            </a:r>
          </a:p>
        </p:txBody>
      </p:sp>
      <p:pic>
        <p:nvPicPr>
          <p:cNvPr id="7" name="Plassholder for innhold 6" descr="Et bilde som inneholder innendørs, Badarmatur, vegg, kran&#10;&#10;KI-generert innhold kan være feil.">
            <a:extLst>
              <a:ext uri="{FF2B5EF4-FFF2-40B4-BE49-F238E27FC236}">
                <a16:creationId xmlns:a16="http://schemas.microsoft.com/office/drawing/2014/main" id="{B9323CC2-0821-1DEB-AACB-E62E806C8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11" y="1600200"/>
            <a:ext cx="4820652" cy="4972050"/>
          </a:xfrm>
        </p:spPr>
      </p:pic>
    </p:spTree>
    <p:extLst>
      <p:ext uri="{BB962C8B-B14F-4D97-AF65-F5344CB8AC3E}">
        <p14:creationId xmlns:p14="http://schemas.microsoft.com/office/powerpoint/2010/main" val="141341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FD491D-59DA-1888-D9A6-18FEE564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Innstrekk</a:t>
            </a:r>
            <a:r>
              <a:rPr lang="nb-NO" dirty="0"/>
              <a:t> </a:t>
            </a:r>
          </a:p>
        </p:txBody>
      </p:sp>
      <p:pic>
        <p:nvPicPr>
          <p:cNvPr id="5" name="Plassholder for innhold 4" descr="Et bilde som inneholder utendørs, konstruksjon, himmel, vindu&#10;&#10;KI-generert innhold kan være feil.">
            <a:extLst>
              <a:ext uri="{FF2B5EF4-FFF2-40B4-BE49-F238E27FC236}">
                <a16:creationId xmlns:a16="http://schemas.microsoft.com/office/drawing/2014/main" id="{9B320688-AF99-2F09-227B-A9E7D3052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9476"/>
            <a:ext cx="8229600" cy="4753498"/>
          </a:xfrm>
        </p:spPr>
      </p:pic>
    </p:spTree>
    <p:extLst>
      <p:ext uri="{BB962C8B-B14F-4D97-AF65-F5344CB8AC3E}">
        <p14:creationId xmlns:p14="http://schemas.microsoft.com/office/powerpoint/2010/main" val="2008225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19B26C-AA1B-3A70-EA8E-58F01B3C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Jordfeil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C2AB50D-4A68-5DAC-743F-0705EACBF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176" y="1581665"/>
            <a:ext cx="5896397" cy="5001697"/>
          </a:xfrm>
        </p:spPr>
      </p:pic>
    </p:spTree>
    <p:extLst>
      <p:ext uri="{BB962C8B-B14F-4D97-AF65-F5344CB8AC3E}">
        <p14:creationId xmlns:p14="http://schemas.microsoft.com/office/powerpoint/2010/main" val="1715023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1D28D2-2F3D-D4B1-8C65-1E2EAE17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Midtnett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AD67690-B62D-3146-2ABA-3F8FD0587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61" y="1525282"/>
            <a:ext cx="8960328" cy="4735686"/>
          </a:xfrm>
        </p:spPr>
      </p:pic>
    </p:spTree>
    <p:extLst>
      <p:ext uri="{BB962C8B-B14F-4D97-AF65-F5344CB8AC3E}">
        <p14:creationId xmlns:p14="http://schemas.microsoft.com/office/powerpoint/2010/main" val="3734842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1E5B72-E989-F00F-62F2-58821C59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4AC128-6956-4F12-3EBC-4A9DC3025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3496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BE065F-751A-ADE1-FE13-CD44B50B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E64F61-1626-6EE8-0911-A56C2644C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0383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8F2C6D-EB5F-4DA3-6BF0-4ED4E831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B81B23-373D-6F68-5AEC-D895589F7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215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155B13-1AA8-909A-2B61-5ABBB9C0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48F32F-C866-F52F-1C74-65FDC4B1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469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B6DE35-65A2-E693-7A4A-DAA6F258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i="0" u="none" strike="noStrike" baseline="0" dirty="0">
                <a:solidFill>
                  <a:srgbClr val="000000"/>
                </a:solidFill>
                <a:latin typeface="AAAAAB+Helvetica"/>
              </a:rPr>
              <a:t>Rettemelding blir til </a:t>
            </a:r>
            <a:r>
              <a:rPr lang="nb-NO" sz="3200" i="0" u="none" strike="noStrike" baseline="0" dirty="0" err="1">
                <a:solidFill>
                  <a:srgbClr val="000000"/>
                </a:solidFill>
                <a:latin typeface="AAAAAB+Helvetica"/>
              </a:rPr>
              <a:t>Sanako</a:t>
            </a:r>
            <a:endParaRPr lang="nb-NO" sz="32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4454C5-23AF-C1AA-1187-622B8F42A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800" b="0" i="0" u="none" strike="noStrike" baseline="0" dirty="0">
                <a:solidFill>
                  <a:srgbClr val="646464"/>
                </a:solidFill>
                <a:latin typeface="AAAAAB+Helvetica"/>
              </a:rPr>
              <a:t>Hvordan vil dette påvirke deg?                                                                                           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C+ArialMT"/>
              </a:rPr>
              <a:t> 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Din virksomhet og brukerkonto vil bli overført til den nye nettsiden.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Alt du trenger å gjøre når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AAAAB+Helvetica"/>
              </a:rPr>
              <a:t>Sanako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 lanseres er å logge inn med ditt brukernavn og passord. Ved første pålogging vil vi be deg om å endre passord.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Saker som er påbegynt i Rettemelding vil kun være tilgjengelig i Rettemelding og du må logge inn der for å avslutte saken.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I en liten periode vil det fortsatt være mulig å legge til saker i Rettemelding, men etter 1-2 uker vil vi stenge for denne muligheten.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Brukere med rollen ‘Faglig ansvarlig’ i Rettemelding som ikke har rollen i Elvirksomhetsregisteret vil få rollen ‘Delegert faglig ansvarlig’ i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AAAAB+Helvetica"/>
              </a:rPr>
              <a:t>Sanako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For å få rollen faglig ansvarlig i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AAAAB+Helvetica"/>
              </a:rPr>
              <a:t>Sanako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 fremover må brukeren være oppført som faglig ansvarlig i Elvirksomhetsregisteret og verifisere seg med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AAAAB+Helvetica"/>
              </a:rPr>
              <a:t>BankID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For å registrere ny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AAAAB+Helvetica"/>
              </a:rPr>
              <a:t>elvirksomhet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 må enten daglig leder, styremedlem eller faglig ansvarlig logge seg inn med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AAAAAB+Helvetica"/>
              </a:rPr>
              <a:t>BankID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AAAAAB+Helvetica"/>
              </a:rPr>
              <a:t> og søke opp virksomheten. 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97240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0BAF6B-EF4B-4D87-E22B-F1017A77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Godkjent Cubit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C731B39-7A0E-1D86-D4A5-3E53E1427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65" y="1417639"/>
            <a:ext cx="8760939" cy="4880030"/>
          </a:xfrm>
        </p:spPr>
      </p:pic>
    </p:spTree>
    <p:extLst>
      <p:ext uri="{BB962C8B-B14F-4D97-AF65-F5344CB8AC3E}">
        <p14:creationId xmlns:p14="http://schemas.microsoft.com/office/powerpoint/2010/main" val="634066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F0C7E1-AEAA-2C59-D446-C4F0DF75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Rettemelding til </a:t>
            </a:r>
            <a:r>
              <a:rPr lang="nb-NO" dirty="0" err="1"/>
              <a:t>Sanako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A2FC2E1-78DA-6954-20FA-C5A7C34A7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67" y="1464366"/>
            <a:ext cx="9344271" cy="4684865"/>
          </a:xfrm>
        </p:spPr>
      </p:pic>
      <p:sp>
        <p:nvSpPr>
          <p:cNvPr id="3" name="Pil: høyre 2">
            <a:extLst>
              <a:ext uri="{FF2B5EF4-FFF2-40B4-BE49-F238E27FC236}">
                <a16:creationId xmlns:a16="http://schemas.microsoft.com/office/drawing/2014/main" id="{FFB2F9F5-EF7E-34EA-6CF5-BA74CFD4338B}"/>
              </a:ext>
            </a:extLst>
          </p:cNvPr>
          <p:cNvSpPr/>
          <p:nvPr/>
        </p:nvSpPr>
        <p:spPr>
          <a:xfrm>
            <a:off x="6523892" y="5530362"/>
            <a:ext cx="1283677" cy="2901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5965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5E4C13-0831-DB38-D252-86582072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Rettemelding til </a:t>
            </a:r>
            <a:r>
              <a:rPr lang="nb-NO" dirty="0" err="1"/>
              <a:t>Sanako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15B67C-8F3B-C778-3710-056B30EE0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C7A09FE-FB1A-1EF3-0649-47EF9AAAF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1744133"/>
            <a:ext cx="7045233" cy="474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40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82395D-3850-0487-1A7D-7980D2C6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Sanako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245D9EA-BB52-3E69-72DA-A6E2A9834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528" y="1600200"/>
            <a:ext cx="7142944" cy="4972050"/>
          </a:xfrm>
        </p:spPr>
      </p:pic>
    </p:spTree>
    <p:extLst>
      <p:ext uri="{BB962C8B-B14F-4D97-AF65-F5344CB8AC3E}">
        <p14:creationId xmlns:p14="http://schemas.microsoft.com/office/powerpoint/2010/main" val="95981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D48DAF-0598-8DEE-532C-009B3A7B5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Innstillinger på varsler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F664726-BAAD-49A9-F0EA-32864E8ED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667" y="1600200"/>
            <a:ext cx="7086600" cy="5251738"/>
          </a:xfrm>
        </p:spPr>
      </p:pic>
    </p:spTree>
    <p:extLst>
      <p:ext uri="{BB962C8B-B14F-4D97-AF65-F5344CB8AC3E}">
        <p14:creationId xmlns:p14="http://schemas.microsoft.com/office/powerpoint/2010/main" val="1245561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39B758-D575-2413-4BA1-54D91334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Sanako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42BFFDF-3C69-0046-C162-80712F353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744133"/>
            <a:ext cx="8229600" cy="4639734"/>
          </a:xfrm>
          <a:solidFill>
            <a:schemeClr val="tx1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E0320252-EB64-BEF5-690B-9076ED126F78}"/>
                  </a:ext>
                </a:extLst>
              </p14:cNvPr>
              <p14:cNvContentPartPr/>
              <p14:nvPr/>
            </p14:nvContentPartPr>
            <p14:xfrm>
              <a:off x="880640" y="1913453"/>
              <a:ext cx="1494360" cy="6048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E0320252-EB64-BEF5-690B-9076ED126F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7640" y="1850453"/>
                <a:ext cx="1620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013095FA-1F2B-6E1A-03B7-884ED1C04188}"/>
                  </a:ext>
                </a:extLst>
              </p14:cNvPr>
              <p14:cNvContentPartPr/>
              <p14:nvPr/>
            </p14:nvContentPartPr>
            <p14:xfrm>
              <a:off x="6917120" y="3589613"/>
              <a:ext cx="203760" cy="9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013095FA-1F2B-6E1A-03B7-884ED1C041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4120" y="3526613"/>
                <a:ext cx="3294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999FC65D-4C1D-7F87-99F8-955FD86122DF}"/>
                  </a:ext>
                </a:extLst>
              </p14:cNvPr>
              <p14:cNvContentPartPr/>
              <p14:nvPr/>
            </p14:nvContentPartPr>
            <p14:xfrm>
              <a:off x="2446640" y="5105213"/>
              <a:ext cx="128160" cy="36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999FC65D-4C1D-7F87-99F8-955FD86122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83640" y="5042573"/>
                <a:ext cx="2538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5832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01D2B7-E0CA-E2BC-8063-C6DAEF34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Tilbakemelding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3E4E2F7-8A57-5612-54F7-08D62F859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65867"/>
            <a:ext cx="8229600" cy="39624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A1B4B2F9-7EA6-4F7F-AC69-F622B82A8543}"/>
                  </a:ext>
                </a:extLst>
              </p14:cNvPr>
              <p14:cNvContentPartPr/>
              <p14:nvPr/>
            </p14:nvContentPartPr>
            <p14:xfrm>
              <a:off x="1346027" y="3356333"/>
              <a:ext cx="1308600" cy="2232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A1B4B2F9-7EA6-4F7F-AC69-F622B82A8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3387" y="3293333"/>
                <a:ext cx="14342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6F968DA5-5CEE-4DD1-366B-60FF1550C43E}"/>
                  </a:ext>
                </a:extLst>
              </p14:cNvPr>
              <p14:cNvContentPartPr/>
              <p14:nvPr/>
            </p14:nvContentPartPr>
            <p14:xfrm>
              <a:off x="1371227" y="5219333"/>
              <a:ext cx="1299240" cy="3924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6F968DA5-5CEE-4DD1-366B-60FF1550C4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8587" y="5156333"/>
                <a:ext cx="1424880" cy="16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9808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D2E62B-699B-7952-5958-AF967518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Tilbakemelding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3B122AA-23A8-1483-4598-1C76D85EC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9463"/>
            <a:ext cx="9239793" cy="4502331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E0ACBBB2-E8ED-C939-C718-46CECD40FEBF}"/>
                  </a:ext>
                </a:extLst>
              </p14:cNvPr>
              <p14:cNvContentPartPr/>
              <p14:nvPr/>
            </p14:nvContentPartPr>
            <p14:xfrm>
              <a:off x="113040" y="3857743"/>
              <a:ext cx="770400" cy="828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E0ACBBB2-E8ED-C939-C718-46CECD40FE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00" y="3794743"/>
                <a:ext cx="896040" cy="13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e 8">
            <a:extLst>
              <a:ext uri="{FF2B5EF4-FFF2-40B4-BE49-F238E27FC236}">
                <a16:creationId xmlns:a16="http://schemas.microsoft.com/office/drawing/2014/main" id="{600DDCFA-E43B-6345-369A-72117E1C2063}"/>
              </a:ext>
            </a:extLst>
          </p:cNvPr>
          <p:cNvGrpSpPr/>
          <p:nvPr/>
        </p:nvGrpSpPr>
        <p:grpSpPr>
          <a:xfrm>
            <a:off x="1767600" y="4509703"/>
            <a:ext cx="2387160" cy="71640"/>
            <a:chOff x="1767600" y="4509703"/>
            <a:chExt cx="2387160" cy="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Håndskrift 6">
                  <a:extLst>
                    <a:ext uri="{FF2B5EF4-FFF2-40B4-BE49-F238E27FC236}">
                      <a16:creationId xmlns:a16="http://schemas.microsoft.com/office/drawing/2014/main" id="{5D2C6D6E-F9E0-E6BD-5C4B-27B99C654B7B}"/>
                    </a:ext>
                  </a:extLst>
                </p14:cNvPr>
                <p14:cNvContentPartPr/>
                <p14:nvPr/>
              </p14:nvContentPartPr>
              <p14:xfrm>
                <a:off x="3152520" y="4509703"/>
                <a:ext cx="1002240" cy="71640"/>
              </p14:xfrm>
            </p:contentPart>
          </mc:Choice>
          <mc:Fallback xmlns="">
            <p:pic>
              <p:nvPicPr>
                <p:cNvPr id="7" name="Håndskrift 6">
                  <a:extLst>
                    <a:ext uri="{FF2B5EF4-FFF2-40B4-BE49-F238E27FC236}">
                      <a16:creationId xmlns:a16="http://schemas.microsoft.com/office/drawing/2014/main" id="{5D2C6D6E-F9E0-E6BD-5C4B-27B99C654B7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89520" y="4447063"/>
                  <a:ext cx="11278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Håndskrift 7">
                  <a:extLst>
                    <a:ext uri="{FF2B5EF4-FFF2-40B4-BE49-F238E27FC236}">
                      <a16:creationId xmlns:a16="http://schemas.microsoft.com/office/drawing/2014/main" id="{9BD61278-D9FA-C73E-D0CE-F35BB8FFF308}"/>
                    </a:ext>
                  </a:extLst>
                </p14:cNvPr>
                <p14:cNvContentPartPr/>
                <p14:nvPr/>
              </p14:nvContentPartPr>
              <p14:xfrm>
                <a:off x="1767600" y="4536343"/>
                <a:ext cx="802080" cy="9720"/>
              </p14:xfrm>
            </p:contentPart>
          </mc:Choice>
          <mc:Fallback xmlns="">
            <p:pic>
              <p:nvPicPr>
                <p:cNvPr id="8" name="Håndskrift 7">
                  <a:extLst>
                    <a:ext uri="{FF2B5EF4-FFF2-40B4-BE49-F238E27FC236}">
                      <a16:creationId xmlns:a16="http://schemas.microsoft.com/office/drawing/2014/main" id="{9BD61278-D9FA-C73E-D0CE-F35BB8FFF30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04960" y="4473343"/>
                  <a:ext cx="927720" cy="135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84662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98D745-6D0B-065A-CC0A-54824BD6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Tilbakemelding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EC93571-C32E-257E-16B2-0D9B353CA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0"/>
            <a:ext cx="8686800" cy="440266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8701F033-ED6E-5193-4DE4-5988DBF20150}"/>
                  </a:ext>
                </a:extLst>
              </p14:cNvPr>
              <p14:cNvContentPartPr/>
              <p14:nvPr/>
            </p14:nvContentPartPr>
            <p14:xfrm>
              <a:off x="482480" y="2116493"/>
              <a:ext cx="957240" cy="4392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8701F033-ED6E-5193-4DE4-5988DBF201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480" y="2053853"/>
                <a:ext cx="10828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6A354D58-3A21-92E6-1D2A-464CDD481C78}"/>
                  </a:ext>
                </a:extLst>
              </p14:cNvPr>
              <p14:cNvContentPartPr/>
              <p14:nvPr/>
            </p14:nvContentPartPr>
            <p14:xfrm>
              <a:off x="2048840" y="3682853"/>
              <a:ext cx="509400" cy="792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6A354D58-3A21-92E6-1D2A-464CDD481C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5840" y="3620213"/>
                <a:ext cx="6350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F082DF81-669C-56E2-DBEF-EE743B4351B6}"/>
                  </a:ext>
                </a:extLst>
              </p14:cNvPr>
              <p14:cNvContentPartPr/>
              <p14:nvPr/>
            </p14:nvContentPartPr>
            <p14:xfrm>
              <a:off x="2023640" y="5663933"/>
              <a:ext cx="550440" cy="1764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F082DF81-669C-56E2-DBEF-EE743B4351B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0640" y="5601293"/>
                <a:ext cx="676080" cy="14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2102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58DDFE-2394-FAE9-8C3D-9EEE18ED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Tilbakemelding jordfeil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54D5258-56C6-D392-7315-7B343DDF8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" y="1752599"/>
            <a:ext cx="8949267" cy="491913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3E816DC0-527B-C3BB-BA96-D342040142F3}"/>
                  </a:ext>
                </a:extLst>
              </p14:cNvPr>
              <p14:cNvContentPartPr/>
              <p14:nvPr/>
            </p14:nvContentPartPr>
            <p14:xfrm>
              <a:off x="270800" y="2522213"/>
              <a:ext cx="1388880" cy="518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3E816DC0-527B-C3BB-BA96-D342040142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160" y="2459573"/>
                <a:ext cx="15145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AC55B09A-1C83-81F9-FB9A-86BE19167C1B}"/>
                  </a:ext>
                </a:extLst>
              </p14:cNvPr>
              <p14:cNvContentPartPr/>
              <p14:nvPr/>
            </p14:nvContentPartPr>
            <p14:xfrm>
              <a:off x="253880" y="4360013"/>
              <a:ext cx="508320" cy="345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AC55B09A-1C83-81F9-FB9A-86BE19167C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240" y="4297373"/>
                <a:ext cx="63396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305404F4-D927-94B5-E038-46A3B3242C2D}"/>
                  </a:ext>
                </a:extLst>
              </p14:cNvPr>
              <p14:cNvContentPartPr/>
              <p14:nvPr/>
            </p14:nvContentPartPr>
            <p14:xfrm>
              <a:off x="3098600" y="4968773"/>
              <a:ext cx="647280" cy="1008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305404F4-D927-94B5-E038-46A3B3242C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5960" y="4905773"/>
                <a:ext cx="7729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6D4617F9-9F31-22CD-559E-C0E61D7571E0}"/>
                  </a:ext>
                </a:extLst>
              </p14:cNvPr>
              <p14:cNvContentPartPr/>
              <p14:nvPr/>
            </p14:nvContentPartPr>
            <p14:xfrm>
              <a:off x="1802298" y="4956826"/>
              <a:ext cx="497520" cy="1980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6D4617F9-9F31-22CD-559E-C0E61D7571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9298" y="4894186"/>
                <a:ext cx="623160" cy="14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5905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4D94C8-57C8-AF18-8D82-741DCA32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  DLE Midtnett instruks 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4E576D-4B97-CABA-8FDB-0BEAC5440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2AD744-01F0-F75F-45B6-B6EF6CB98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600200"/>
            <a:ext cx="8089900" cy="49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CE41B5-945D-4978-4A8D-584543D4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Status Cubit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02E2448-0C41-62AC-B5C8-5B0BA4AB2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6505"/>
            <a:ext cx="8229600" cy="4859439"/>
          </a:xfrm>
        </p:spPr>
      </p:pic>
    </p:spTree>
    <p:extLst>
      <p:ext uri="{BB962C8B-B14F-4D97-AF65-F5344CB8AC3E}">
        <p14:creationId xmlns:p14="http://schemas.microsoft.com/office/powerpoint/2010/main" val="1306394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AFB24E-135B-4353-C2C1-886965B4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Prioritere solcelleanlegg 2024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87AD5F-D1EF-C012-5A64-302BCD22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72072"/>
          </a:xfrm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sz="3600" dirty="0"/>
              <a:t>258 Solcelleanlegg i Midtnett (Mai 2024)</a:t>
            </a:r>
          </a:p>
          <a:p>
            <a:r>
              <a:rPr lang="nb-NO" sz="3600" dirty="0"/>
              <a:t>  56  Anlegg i Flesberg kommune</a:t>
            </a:r>
          </a:p>
          <a:p>
            <a:r>
              <a:rPr lang="nb-NO" sz="3600" dirty="0"/>
              <a:t>130  Anlegg i Modum kommune</a:t>
            </a:r>
          </a:p>
          <a:p>
            <a:r>
              <a:rPr lang="nb-NO" sz="3600" dirty="0"/>
              <a:t>  70  Anlegg  i Sigdal kommune</a:t>
            </a:r>
          </a:p>
          <a:p>
            <a:endParaRPr lang="nb-NO" sz="3600" dirty="0"/>
          </a:p>
          <a:p>
            <a:r>
              <a:rPr lang="nb-NO" sz="3600" dirty="0"/>
              <a:t>Norenett, Elvenett, </a:t>
            </a:r>
            <a:r>
              <a:rPr lang="nb-NO" sz="3600" dirty="0" err="1"/>
              <a:t>Glitre,etc</a:t>
            </a:r>
            <a:r>
              <a:rPr lang="nb-NO" sz="3600" dirty="0"/>
              <a:t> samme </a:t>
            </a:r>
          </a:p>
          <a:p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86710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B18B21-21CE-3036-0802-F47108B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Purring på gamle rapporter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4942F30-A1B4-48B1-CBEF-CB820E3FB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27048"/>
            <a:ext cx="8229600" cy="491835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BD4728FB-F7B3-C34F-426A-7FFF043EE00C}"/>
                  </a:ext>
                </a:extLst>
              </p14:cNvPr>
              <p14:cNvContentPartPr/>
              <p14:nvPr/>
            </p14:nvContentPartPr>
            <p14:xfrm>
              <a:off x="757800" y="3606246"/>
              <a:ext cx="1207800" cy="4392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BD4728FB-F7B3-C34F-426A-7FFF043EE0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800" y="3543246"/>
                <a:ext cx="13334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F17199FD-1DE2-C2E4-B827-D020A7EC07E9}"/>
                  </a:ext>
                </a:extLst>
              </p14:cNvPr>
              <p14:cNvContentPartPr/>
              <p14:nvPr/>
            </p14:nvContentPartPr>
            <p14:xfrm>
              <a:off x="806760" y="2481246"/>
              <a:ext cx="781920" cy="2268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F17199FD-1DE2-C2E4-B827-D020A7EC07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760" y="2418246"/>
                <a:ext cx="907560" cy="14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2569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E2FC4A-5D5C-B1D0-29C8-93E9D61A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vern foran måler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A5C76C1-D252-F387-F18B-37836153D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778" y="1600200"/>
            <a:ext cx="4213654" cy="4972050"/>
          </a:xfrm>
        </p:spPr>
      </p:pic>
    </p:spTree>
    <p:extLst>
      <p:ext uri="{BB962C8B-B14F-4D97-AF65-F5344CB8AC3E}">
        <p14:creationId xmlns:p14="http://schemas.microsoft.com/office/powerpoint/2010/main" val="170305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E16A5A-DAB2-21B3-9110-1955EB16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vern foran måler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E87E64E-EB67-D019-3A07-6AD829CF0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157" y="1600200"/>
            <a:ext cx="5263978" cy="4972050"/>
          </a:xfrm>
        </p:spPr>
      </p:pic>
    </p:spTree>
    <p:extLst>
      <p:ext uri="{BB962C8B-B14F-4D97-AF65-F5344CB8AC3E}">
        <p14:creationId xmlns:p14="http://schemas.microsoft.com/office/powerpoint/2010/main" val="326215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924E59-E7D4-D191-5166-2E0CE69C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Nek 399 vern foran måler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BC911DA-6316-2483-EA8C-DF117D3B9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307" y="1716505"/>
            <a:ext cx="7364298" cy="4866857"/>
          </a:xfrm>
        </p:spPr>
      </p:pic>
    </p:spTree>
    <p:extLst>
      <p:ext uri="{BB962C8B-B14F-4D97-AF65-F5344CB8AC3E}">
        <p14:creationId xmlns:p14="http://schemas.microsoft.com/office/powerpoint/2010/main" val="2443046024"/>
      </p:ext>
    </p:extLst>
  </p:cSld>
  <p:clrMapOvr>
    <a:masterClrMapping/>
  </p:clrMapOvr>
</p:sld>
</file>

<file path=ppt/theme/theme1.xml><?xml version="1.0" encoding="utf-8"?>
<a:theme xmlns:a="http://schemas.openxmlformats.org/drawingml/2006/main" name="MNB PowerPoint-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MNB PowerPoint-mal</Template>
  <TotalTime>8716</TotalTime>
  <Words>399</Words>
  <Application>Microsoft Office PowerPoint</Application>
  <PresentationFormat>Skjermfremvisning (4:3)</PresentationFormat>
  <Paragraphs>71</Paragraphs>
  <Slides>50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6" baseType="lpstr">
      <vt:lpstr>Aptos</vt:lpstr>
      <vt:lpstr>Arial</vt:lpstr>
      <vt:lpstr>Calibri</vt:lpstr>
      <vt:lpstr>AAAAAB+Helvetica</vt:lpstr>
      <vt:lpstr>AAAAAC+ArialMT</vt:lpstr>
      <vt:lpstr>MNB PowerPoint-mal</vt:lpstr>
      <vt:lpstr>DLE Midtnett  Juni  2025</vt:lpstr>
      <vt:lpstr>Innstilling Sanako</vt:lpstr>
      <vt:lpstr>Innstilling Sanako</vt:lpstr>
      <vt:lpstr>Godkjent Cubit</vt:lpstr>
      <vt:lpstr>Status Cubit</vt:lpstr>
      <vt:lpstr>Purring på gamle rapporter</vt:lpstr>
      <vt:lpstr>Nek 399 vern foran måler</vt:lpstr>
      <vt:lpstr>Nek 399 vern foran måler</vt:lpstr>
      <vt:lpstr>Nek 399 vern foran måler</vt:lpstr>
      <vt:lpstr>Nek 399 foran måler</vt:lpstr>
      <vt:lpstr>Nek 399 inntak</vt:lpstr>
      <vt:lpstr>Nek 399 inntak</vt:lpstr>
      <vt:lpstr>Nek 399</vt:lpstr>
      <vt:lpstr>Nek 399 inntak </vt:lpstr>
      <vt:lpstr>Nek 399</vt:lpstr>
      <vt:lpstr>Nek 399 skap</vt:lpstr>
      <vt:lpstr>Tilkobling jordledning</vt:lpstr>
      <vt:lpstr>Tilkobling jordledning</vt:lpstr>
      <vt:lpstr>Tilkobling jordledning</vt:lpstr>
      <vt:lpstr>Varmgang</vt:lpstr>
      <vt:lpstr>Varmgang</vt:lpstr>
      <vt:lpstr>Overspenning</vt:lpstr>
      <vt:lpstr>Overspenning</vt:lpstr>
      <vt:lpstr>Fullt skap, merking, Cint</vt:lpstr>
      <vt:lpstr>Vaskehall</vt:lpstr>
      <vt:lpstr>Tilkobling prov-kasse</vt:lpstr>
      <vt:lpstr>Tilkobling varmvannsbereder</vt:lpstr>
      <vt:lpstr>Stikkontakt kjøkkenbenk</vt:lpstr>
      <vt:lpstr>Innstrekk</vt:lpstr>
      <vt:lpstr>Sikringsskap ved dusj</vt:lpstr>
      <vt:lpstr>Sikringsskap</vt:lpstr>
      <vt:lpstr>Innstrekk </vt:lpstr>
      <vt:lpstr>Jordfeil</vt:lpstr>
      <vt:lpstr>Midtnett </vt:lpstr>
      <vt:lpstr>PowerPoint-presentasjon</vt:lpstr>
      <vt:lpstr>PowerPoint-presentasjon</vt:lpstr>
      <vt:lpstr>PowerPoint-presentasjon</vt:lpstr>
      <vt:lpstr>PowerPoint-presentasjon</vt:lpstr>
      <vt:lpstr>Rettemelding blir til Sanako</vt:lpstr>
      <vt:lpstr>Rettemelding til Sanako</vt:lpstr>
      <vt:lpstr>Rettemelding til Sanako</vt:lpstr>
      <vt:lpstr>Sanako</vt:lpstr>
      <vt:lpstr>Innstillinger på varsler</vt:lpstr>
      <vt:lpstr>Sanako</vt:lpstr>
      <vt:lpstr>Tilbakemelding </vt:lpstr>
      <vt:lpstr>Tilbakemelding</vt:lpstr>
      <vt:lpstr>Tilbakemelding</vt:lpstr>
      <vt:lpstr>Tilbakemelding jordfeil</vt:lpstr>
      <vt:lpstr>  DLE Midtnett instruks 2024</vt:lpstr>
      <vt:lpstr>Prioritere solcelleanlegg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Per Bye</dc:creator>
  <cp:lastModifiedBy>Robert Bekken</cp:lastModifiedBy>
  <cp:revision>152</cp:revision>
  <dcterms:created xsi:type="dcterms:W3CDTF">2023-05-16T09:41:40Z</dcterms:created>
  <dcterms:modified xsi:type="dcterms:W3CDTF">2025-06-12T16:45:33Z</dcterms:modified>
</cp:coreProperties>
</file>